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466" r:id="rId3"/>
    <p:sldId id="357" r:id="rId4"/>
    <p:sldId id="324" r:id="rId5"/>
    <p:sldId id="370" r:id="rId6"/>
    <p:sldId id="472" r:id="rId7"/>
    <p:sldId id="465" r:id="rId8"/>
    <p:sldId id="470" r:id="rId9"/>
    <p:sldId id="359" r:id="rId10"/>
    <p:sldId id="382" r:id="rId11"/>
    <p:sldId id="263" r:id="rId12"/>
    <p:sldId id="467" r:id="rId13"/>
    <p:sldId id="473" r:id="rId14"/>
    <p:sldId id="474" r:id="rId15"/>
    <p:sldId id="4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9FD83-E35D-4D68-80A1-D34421D38DB3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285F0-B8F5-45C7-BBDB-DAC762D45C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48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9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25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39E7-2EFE-8228-F79A-F40C0100A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01113-C773-D96A-BE4C-2852B2EAC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A1A28-E8B4-93EE-41C2-92466083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518B-8C5C-A46D-747E-79C737C4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AF81B-DDC9-3EF1-7C9E-DCD4A21D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9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A2EB-EB5E-264E-AD5D-2E4AF5F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CC24F-92F6-DC0C-0FA5-6C0585EE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F507-3022-50BF-1724-4758818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97963-03A4-88ED-D886-978E8444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CB0E-0DD2-9224-546A-08CD7FB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98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04B5C-991F-2FD3-170D-5B74D264B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6606A-C2C3-38FC-3447-04080D05F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0747-5233-D7D6-754E-57376FF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9DD7-DADC-B305-F426-91485F46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CDED-A3C7-E31A-F15D-7EC6E7EF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6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9B08-DFAA-FBD5-12CF-BEBE106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B15E8-EE36-A44C-E264-9BDA475F6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8228-C861-D1C3-B70A-5737C280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92BFF-D84D-A4AD-D084-4DB97F72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4FAA-78B6-718B-D99A-603C499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0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266B-29EF-67CB-7476-E7D44758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ED427-BAA8-6363-1273-8CDD76B85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1682-FD53-8FD9-53F0-663AA4B5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45AFD-18E4-C35F-F6EA-90B64577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A3830-66B0-4E0F-84C5-AC968756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2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F7CC-7353-F780-4476-7E276A59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E0D3-AF26-8228-8CC5-D84AC50B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88C24-FF9A-DD85-A3B4-88D4E039A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5A184-1DCB-6E3B-EA99-507D47EC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7CC80-7E19-A8F7-8ACA-1D8A5672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A6395-E3E8-5055-C333-52F4813B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7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20C-FA21-2110-B08C-CD42E807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B3485-774E-4283-ED46-5B748D3A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746E7-5B5B-F14A-FF55-59407A918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7A5CC-14D2-8808-0573-3A8B8F81E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3BF8E-67BC-6D67-C55C-6D6A7E145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3A323-B43F-3008-8D01-9198AB8A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EBB08-9F25-7577-B3B7-89F1F891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32DF6-6508-34A6-08AA-E940216A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81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8E56-8FCA-5586-A33C-A86D0989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8B3C8-431A-917E-598C-F53DBACA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908DD-2428-2C72-86BA-FE3D3EBE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529A0-960C-AE23-0B24-BC555A36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9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60AE2-872C-960E-474C-C8444295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4FD17-0E6C-6499-E4D5-3EB154C9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4F21-1524-0625-425C-C635DF43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81F9-80FF-77FF-5EFA-2C383BAC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7D48-11C5-4EFC-A9E3-6B325C8E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5B85-A4FA-7AF2-B53F-200A8AA05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73D75-7BA7-6315-8088-270F955C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C2F50-545A-EC05-122F-106E4065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59EEF-7352-FD4F-94EA-38FE4580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4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260B-8CEB-D420-E0E0-E950EBBD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1A7F5-3DE6-DDB7-1C2F-9C1F76FA1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77791-0A40-0D86-A7DB-1599BF53C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53B34-EBC2-0D42-2E1F-DBF03FA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7110B-3172-84FB-81A6-7C20C3A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AFD2A-AA97-A9FA-4D81-A9F7A88C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13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F19DF-94FC-0BF7-4553-1EEE04AE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539C-EEE3-CE85-081F-725771DB5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899F-B4AE-9F60-D82E-AC9809A80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4E330-D069-45AC-93D6-5C263A570A5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D65AC-0EA1-6A37-7B7E-9791566A1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7D874-F466-FF14-7EDE-E144B8F9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0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yulia-petrova@github.io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customXml" Target="../ink/ink1.xml"/><Relationship Id="rId26" Type="http://schemas.openxmlformats.org/officeDocument/2006/relationships/image" Target="../media/image95.png"/><Relationship Id="rId3" Type="http://schemas.openxmlformats.org/officeDocument/2006/relationships/image" Target="../media/image97.png"/><Relationship Id="rId21" Type="http://schemas.openxmlformats.org/officeDocument/2006/relationships/image" Target="../media/image7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340.png"/><Relationship Id="rId2" Type="http://schemas.openxmlformats.org/officeDocument/2006/relationships/image" Target="../media/image13.png"/><Relationship Id="rId16" Type="http://schemas.openxmlformats.org/officeDocument/2006/relationships/image" Target="../media/image210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3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3.png"/><Relationship Id="rId19" Type="http://schemas.openxmlformats.org/officeDocument/2006/relationships/image" Target="../media/image74.png"/><Relationship Id="rId4" Type="http://schemas.openxmlformats.org/officeDocument/2006/relationships/image" Target="../media/image44.png"/><Relationship Id="rId9" Type="http://schemas.openxmlformats.org/officeDocument/2006/relationships/image" Target="../media/image331.png"/><Relationship Id="rId14" Type="http://schemas.openxmlformats.org/officeDocument/2006/relationships/image" Target="../media/image87.png"/><Relationship Id="rId22" Type="http://schemas.openxmlformats.org/officeDocument/2006/relationships/image" Target="../media/image99.png"/><Relationship Id="rId27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781.png"/><Relationship Id="rId18" Type="http://schemas.openxmlformats.org/officeDocument/2006/relationships/image" Target="../media/image830.png"/><Relationship Id="rId26" Type="http://schemas.openxmlformats.org/officeDocument/2006/relationships/image" Target="../media/image54.png"/><Relationship Id="rId3" Type="http://schemas.openxmlformats.org/officeDocument/2006/relationships/image" Target="../media/image45.gif"/><Relationship Id="rId21" Type="http://schemas.openxmlformats.org/officeDocument/2006/relationships/image" Target="../media/image861.png"/><Relationship Id="rId12" Type="http://schemas.openxmlformats.org/officeDocument/2006/relationships/image" Target="../media/image771.png"/><Relationship Id="rId25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811.png"/><Relationship Id="rId20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0.png"/><Relationship Id="rId24" Type="http://schemas.openxmlformats.org/officeDocument/2006/relationships/image" Target="../media/image52.png"/><Relationship Id="rId5" Type="http://schemas.openxmlformats.org/officeDocument/2006/relationships/image" Target="../media/image101.png"/><Relationship Id="rId15" Type="http://schemas.openxmlformats.org/officeDocument/2006/relationships/image" Target="../media/image801.png"/><Relationship Id="rId23" Type="http://schemas.openxmlformats.org/officeDocument/2006/relationships/image" Target="../media/image103.png"/><Relationship Id="rId10" Type="http://schemas.openxmlformats.org/officeDocument/2006/relationships/image" Target="../media/image751.png"/><Relationship Id="rId19" Type="http://schemas.openxmlformats.org/officeDocument/2006/relationships/image" Target="../media/image842.png"/><Relationship Id="rId9" Type="http://schemas.openxmlformats.org/officeDocument/2006/relationships/image" Target="../media/image741.png"/><Relationship Id="rId14" Type="http://schemas.openxmlformats.org/officeDocument/2006/relationships/image" Target="../media/image790.png"/><Relationship Id="rId22" Type="http://schemas.openxmlformats.org/officeDocument/2006/relationships/image" Target="../media/image102.png"/><Relationship Id="rId27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3" Type="http://schemas.openxmlformats.org/officeDocument/2006/relationships/image" Target="../media/image56.png"/><Relationship Id="rId12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60.gif"/><Relationship Id="rId5" Type="http://schemas.openxmlformats.org/officeDocument/2006/relationships/image" Target="../media/image13.png"/><Relationship Id="rId10" Type="http://schemas.openxmlformats.org/officeDocument/2006/relationships/image" Target="../media/image59.gif"/><Relationship Id="rId4" Type="http://schemas.openxmlformats.org/officeDocument/2006/relationships/image" Target="../media/image57.png"/><Relationship Id="rId9" Type="http://schemas.openxmlformats.org/officeDocument/2006/relationships/image" Target="../media/image58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67.png"/><Relationship Id="rId18" Type="http://schemas.openxmlformats.org/officeDocument/2006/relationships/image" Target="../media/image75.png"/><Relationship Id="rId12" Type="http://schemas.openxmlformats.org/officeDocument/2006/relationships/image" Target="../media/image66.png"/><Relationship Id="rId17" Type="http://schemas.openxmlformats.org/officeDocument/2006/relationships/image" Target="../media/image73.png"/><Relationship Id="rId2" Type="http://schemas.openxmlformats.org/officeDocument/2006/relationships/image" Target="../media/image13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5" Type="http://schemas.openxmlformats.org/officeDocument/2006/relationships/image" Target="../media/image101.png"/><Relationship Id="rId15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7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2" Type="http://schemas.openxmlformats.org/officeDocument/2006/relationships/image" Target="../media/image9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9.png"/><Relationship Id="rId5" Type="http://schemas.openxmlformats.org/officeDocument/2006/relationships/image" Target="../media/image101.png"/><Relationship Id="rId10" Type="http://schemas.openxmlformats.org/officeDocument/2006/relationships/image" Target="../media/image77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5" Type="http://schemas.openxmlformats.org/officeDocument/2006/relationships/image" Target="../media/image101.png"/><Relationship Id="rId10" Type="http://schemas.openxmlformats.org/officeDocument/2006/relationships/image" Target="../media/image82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2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arxiv.org/abs/2310.1426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.jpe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0.14260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1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gif"/><Relationship Id="rId5" Type="http://schemas.openxmlformats.org/officeDocument/2006/relationships/image" Target="../media/image330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3.emf"/><Relationship Id="rId3" Type="http://schemas.openxmlformats.org/officeDocument/2006/relationships/image" Target="../media/image13.png"/><Relationship Id="rId7" Type="http://schemas.openxmlformats.org/officeDocument/2006/relationships/image" Target="../media/image432.png"/><Relationship Id="rId12" Type="http://schemas.openxmlformats.org/officeDocument/2006/relationships/image" Target="../media/image48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6767" y="236508"/>
            <a:ext cx="7971692" cy="1666926"/>
          </a:xfrm>
        </p:spPr>
        <p:txBody>
          <a:bodyPr>
            <a:noAutofit/>
          </a:bodyPr>
          <a:lstStyle/>
          <a:p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linear growth of the mixing zone </a:t>
            </a:r>
            <a:b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 semi-discrete model of </a:t>
            </a:r>
            <a:b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Incompressible Porous Medium (IPM) </a:t>
            </a:r>
            <a:r>
              <a:rPr lang="en-GB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D6D5F-79A8-46BB-9771-C62A088E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244" y="2285526"/>
            <a:ext cx="3954103" cy="1899470"/>
          </a:xfrm>
        </p:spPr>
        <p:txBody>
          <a:bodyPr>
            <a:normAutofit/>
          </a:bodyPr>
          <a:lstStyle/>
          <a:p>
            <a:r>
              <a:rPr lang="en-GB" sz="2800" dirty="0"/>
              <a:t>Yulia Petrova</a:t>
            </a:r>
            <a:br>
              <a:rPr lang="en-GB" sz="2800" dirty="0"/>
            </a:br>
            <a:br>
              <a:rPr lang="en-GB" sz="1100" dirty="0"/>
            </a:br>
            <a:r>
              <a:rPr lang="en-GB" sz="1800" dirty="0"/>
              <a:t>PUC-Rio, Rio de Janeiro, Brazil</a:t>
            </a:r>
            <a:endParaRPr lang="ru-RU" sz="1800" dirty="0"/>
          </a:p>
          <a:p>
            <a:r>
              <a:rPr lang="en-GB" dirty="0">
                <a:hlinkClick r:id="rId3"/>
              </a:rPr>
              <a:t>yulia-petrova.github.io</a:t>
            </a:r>
            <a:r>
              <a:rPr lang="en-GB" dirty="0"/>
              <a:t> </a:t>
            </a:r>
          </a:p>
          <a:p>
            <a:r>
              <a:rPr lang="en-GB" dirty="0"/>
              <a:t>11 June 2024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0EEB-B817-1C0E-6768-FB9B5466A06C}"/>
              </a:ext>
            </a:extLst>
          </p:cNvPr>
          <p:cNvGrpSpPr/>
          <p:nvPr/>
        </p:nvGrpSpPr>
        <p:grpSpPr>
          <a:xfrm>
            <a:off x="10619682" y="1970170"/>
            <a:ext cx="1321148" cy="2218909"/>
            <a:chOff x="4401088" y="2727743"/>
            <a:chExt cx="1423954" cy="2391576"/>
          </a:xfrm>
        </p:grpSpPr>
        <p:pic>
          <p:nvPicPr>
            <p:cNvPr id="19" name="Picture 18" descr="A blue and yellow shield with wings and a crown&#10;&#10;Description automatically generated">
              <a:extLst>
                <a:ext uri="{FF2B5EF4-FFF2-40B4-BE49-F238E27FC236}">
                  <a16:creationId xmlns:a16="http://schemas.microsoft.com/office/drawing/2014/main" id="{AAFEC62F-823E-5FE5-3DCC-23BA1D476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21"/>
            <a:stretch/>
          </p:blipFill>
          <p:spPr>
            <a:xfrm>
              <a:off x="4479744" y="4563922"/>
              <a:ext cx="1229600" cy="555397"/>
            </a:xfrm>
            <a:prstGeom prst="rect">
              <a:avLst/>
            </a:prstGeom>
          </p:spPr>
        </p:pic>
        <p:pic>
          <p:nvPicPr>
            <p:cNvPr id="21" name="Picture 20" descr="A blue and yellow shield with wings and keys&#10;&#10;Description automatically generated">
              <a:extLst>
                <a:ext uri="{FF2B5EF4-FFF2-40B4-BE49-F238E27FC236}">
                  <a16:creationId xmlns:a16="http://schemas.microsoft.com/office/drawing/2014/main" id="{5C20917C-098F-7FE5-A99B-AA40E09D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84"/>
            <a:stretch/>
          </p:blipFill>
          <p:spPr>
            <a:xfrm>
              <a:off x="4401088" y="2727743"/>
              <a:ext cx="1423954" cy="1836179"/>
            </a:xfrm>
            <a:prstGeom prst="rect">
              <a:avLst/>
            </a:prstGeom>
          </p:spPr>
        </p:pic>
      </p:grpSp>
      <p:pic>
        <p:nvPicPr>
          <p:cNvPr id="4" name="Picture 3" descr="A picture containing text">
            <a:extLst>
              <a:ext uri="{FF2B5EF4-FFF2-40B4-BE49-F238E27FC236}">
                <a16:creationId xmlns:a16="http://schemas.microsoft.com/office/drawing/2014/main" id="{E21F7C38-1D49-6C5F-65C0-B6F8B1B18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20" y="10"/>
            <a:ext cx="4029369" cy="6857990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7CEE3-C774-1209-95FE-D8D08CADC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294" y="3960806"/>
            <a:ext cx="2589050" cy="134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35510C-853B-9733-27EA-D6CD4BFC4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9010" y="3956394"/>
            <a:ext cx="1363518" cy="127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8A74F-EB66-F088-4F9D-346D26D2A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935" y="2190887"/>
            <a:ext cx="2114763" cy="1046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E30CD4-7727-18CF-F283-AC17F551E6F9}"/>
              </a:ext>
            </a:extLst>
          </p:cNvPr>
          <p:cNvSpPr txBox="1"/>
          <p:nvPr/>
        </p:nvSpPr>
        <p:spPr>
          <a:xfrm>
            <a:off x="4175657" y="3335756"/>
            <a:ext cx="2064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Alma mater:</a:t>
            </a:r>
          </a:p>
          <a:p>
            <a:pPr algn="ctr"/>
            <a:r>
              <a:rPr lang="en-GB" dirty="0"/>
              <a:t>St. Petersburg State University, Russia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7182A-3520-0D93-9926-9C8FB02FD9E6}"/>
              </a:ext>
            </a:extLst>
          </p:cNvPr>
          <p:cNvSpPr txBox="1"/>
          <p:nvPr/>
        </p:nvSpPr>
        <p:spPr>
          <a:xfrm>
            <a:off x="4102272" y="4994078"/>
            <a:ext cx="83564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Based on: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Yu. Petrova, S. </a:t>
            </a:r>
            <a:r>
              <a:rPr lang="en-GB" dirty="0" err="1"/>
              <a:t>Tikhomirov</a:t>
            </a:r>
            <a:r>
              <a:rPr lang="en-GB" dirty="0"/>
              <a:t>, Ya. </a:t>
            </a:r>
            <a:r>
              <a:rPr lang="en-GB" dirty="0" err="1"/>
              <a:t>Efendiev</a:t>
            </a:r>
            <a:r>
              <a:rPr lang="en-GB" dirty="0"/>
              <a:t>, </a:t>
            </a:r>
            <a:r>
              <a:rPr lang="en-GB" dirty="0" err="1"/>
              <a:t>arXiv</a:t>
            </a:r>
            <a:r>
              <a:rPr lang="en-GB" dirty="0"/>
              <a:t>: 2401.05981</a:t>
            </a:r>
            <a:br>
              <a:rPr lang="en-GB" dirty="0"/>
            </a:br>
            <a:r>
              <a:rPr lang="en-GB" dirty="0"/>
              <a:t>“Propagating terrace in a two-tubes model of gravitational fingering”</a:t>
            </a:r>
            <a:br>
              <a:rPr lang="en-GB" dirty="0"/>
            </a:br>
            <a:endParaRPr lang="en-GB" sz="700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F. </a:t>
            </a:r>
            <a:r>
              <a:rPr lang="en-GB" dirty="0" err="1"/>
              <a:t>Bakharev</a:t>
            </a:r>
            <a:r>
              <a:rPr lang="en-GB" dirty="0"/>
              <a:t>, A. </a:t>
            </a:r>
            <a:r>
              <a:rPr lang="en-GB" dirty="0" err="1"/>
              <a:t>Enin</a:t>
            </a:r>
            <a:r>
              <a:rPr lang="en-GB" dirty="0"/>
              <a:t>, S. </a:t>
            </a:r>
            <a:r>
              <a:rPr lang="en-GB" dirty="0" err="1"/>
              <a:t>Matveenko</a:t>
            </a:r>
            <a:r>
              <a:rPr lang="en-GB" dirty="0"/>
              <a:t>, D. Pavlov, Yu. Petrova, N. </a:t>
            </a:r>
            <a:r>
              <a:rPr lang="en-GB" dirty="0" err="1"/>
              <a:t>Rastegaev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S. </a:t>
            </a:r>
            <a:r>
              <a:rPr lang="en-GB" dirty="0" err="1"/>
              <a:t>Tikhomirov</a:t>
            </a:r>
            <a:r>
              <a:rPr lang="en-GB" dirty="0"/>
              <a:t>, arXiv:2310.14260</a:t>
            </a:r>
          </a:p>
          <a:p>
            <a:r>
              <a:rPr lang="en-GB" dirty="0"/>
              <a:t>      “Velocity of viscous fingers in miscible displacement: Intermediate concentration”</a:t>
            </a:r>
          </a:p>
        </p:txBody>
      </p:sp>
    </p:spTree>
    <p:extLst>
      <p:ext uri="{BB962C8B-B14F-4D97-AF65-F5344CB8AC3E}">
        <p14:creationId xmlns:p14="http://schemas.microsoft.com/office/powerpoint/2010/main" val="18192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A6F26CB-0F35-C102-47DB-C0034CB25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5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6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7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8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59475" y="2286348"/>
            <a:ext cx="596686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50823" y="1873853"/>
            <a:ext cx="605338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85093-0284-CEE7-4FD1-ADD831BF57F6}"/>
              </a:ext>
            </a:extLst>
          </p:cNvPr>
          <p:cNvGrpSpPr/>
          <p:nvPr/>
        </p:nvGrpSpPr>
        <p:grpSpPr>
          <a:xfrm>
            <a:off x="8073380" y="5574745"/>
            <a:ext cx="3635297" cy="916148"/>
            <a:chOff x="-261950" y="3543445"/>
            <a:chExt cx="5317260" cy="916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/>
                <p:nvPr/>
              </p:nvSpPr>
              <p:spPr>
                <a:xfrm>
                  <a:off x="-261950" y="3543445"/>
                  <a:ext cx="5317260" cy="91614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&gt;0,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950" y="3543445"/>
                  <a:ext cx="5317260" cy="9161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FF907-5020-BBA8-5DDC-FA36E864F1C7}"/>
                </a:ext>
              </a:extLst>
            </p:cNvPr>
            <p:cNvSpPr/>
            <p:nvPr/>
          </p:nvSpPr>
          <p:spPr>
            <a:xfrm>
              <a:off x="1495" y="3809955"/>
              <a:ext cx="564133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335842" y="3025485"/>
            <a:ext cx="6629624" cy="830997"/>
            <a:chOff x="5589348" y="-540080"/>
            <a:chExt cx="662962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0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blipFill>
                  <a:blip r:embed="rId11"/>
                  <a:stretch>
                    <a:fillRect l="-2435" t="-6569" r="-1370" b="-153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3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4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433162" y="4694641"/>
                <a:ext cx="1858137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62" y="4694641"/>
                <a:ext cx="1858137" cy="7248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474239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7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21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/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blipFill>
                <a:blip r:embed="rId22"/>
                <a:stretch>
                  <a:fillRect l="-3571" r="-178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Original equation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       Two-tubes equations</a:t>
                </a:r>
                <a:r>
                  <a:rPr lang="ru-RU" sz="2400" dirty="0"/>
                  <a:t> </a:t>
                </a:r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blipFill>
                <a:blip r:embed="rId23"/>
                <a:stretch>
                  <a:fillRect l="-2432" t="-7353" r="-136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83041" y="6150364"/>
                <a:ext cx="2052613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41" y="6150364"/>
                <a:ext cx="2052613" cy="490840"/>
              </a:xfrm>
              <a:prstGeom prst="rect">
                <a:avLst/>
              </a:prstGeom>
              <a:blipFill>
                <a:blip r:embed="rId2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6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EAC53A-8978-898E-AC6B-42977B70366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5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1" grpId="0"/>
      <p:bldP spid="3" grpId="0" animBg="1"/>
      <p:bldP spid="6" grpId="0" animBg="1"/>
      <p:bldP spid="7" grpId="0"/>
      <p:bldP spid="50" grpId="0"/>
      <p:bldP spid="51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CE5C86B-1567-C5ED-A476-7C928B194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74" y="3763720"/>
            <a:ext cx="3925077" cy="2943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5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/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blipFill>
                <a:blip r:embed="rId9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/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/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/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/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D37BAC64-9D42-FA0A-AE60-229B63A09F63}"/>
              </a:ext>
            </a:extLst>
          </p:cNvPr>
          <p:cNvSpPr/>
          <p:nvPr/>
        </p:nvSpPr>
        <p:spPr>
          <a:xfrm>
            <a:off x="751122" y="1031413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/>
              <p:nvPr/>
            </p:nvSpPr>
            <p:spPr>
              <a:xfrm>
                <a:off x="8810145" y="3352208"/>
                <a:ext cx="2958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As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 we observe: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45" y="3352208"/>
                <a:ext cx="2958887" cy="461665"/>
              </a:xfrm>
              <a:prstGeom prst="rect">
                <a:avLst/>
              </a:prstGeom>
              <a:blipFill>
                <a:blip r:embed="rId14"/>
                <a:stretch>
                  <a:fillRect l="-3086" t="-10526" r="-2058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/>
              <p:nvPr/>
            </p:nvSpPr>
            <p:spPr>
              <a:xfrm>
                <a:off x="8536459" y="4829616"/>
                <a:ext cx="1208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- blue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/>
                  <a:t> - green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459" y="4829616"/>
                <a:ext cx="1208344" cy="707886"/>
              </a:xfrm>
              <a:prstGeom prst="rect">
                <a:avLst/>
              </a:prstGeom>
              <a:blipFill>
                <a:blip r:embed="rId15"/>
                <a:stretch>
                  <a:fillRect t="-4310" r="-5025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/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blipFill>
                <a:blip r:embed="rId16"/>
                <a:stretch>
                  <a:fillRect l="-24038" t="-12500" r="-2307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/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/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BFD442-C069-EF22-FAEC-C0F598D59458}"/>
              </a:ext>
            </a:extLst>
          </p:cNvPr>
          <p:cNvCxnSpPr/>
          <p:nvPr/>
        </p:nvCxnSpPr>
        <p:spPr>
          <a:xfrm>
            <a:off x="8545770" y="4559815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A76B9A-55EE-54E8-3315-4315373E49A1}"/>
              </a:ext>
            </a:extLst>
          </p:cNvPr>
          <p:cNvCxnSpPr/>
          <p:nvPr/>
        </p:nvCxnSpPr>
        <p:spPr>
          <a:xfrm>
            <a:off x="8518021" y="5895752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/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blipFill>
                <a:blip r:embed="rId20"/>
                <a:stretch>
                  <a:fillRect r="-2041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/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blipFill>
                <a:blip r:embed="rId21"/>
                <a:stretch>
                  <a:fillRect r="-1361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/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blipFill>
                <a:blip r:embed="rId22"/>
                <a:stretch>
                  <a:fillRect b="-1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/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=−0.25</m:t>
                          </m:r>
                        </m:e>
                      </m:func>
                    </m:oMath>
                  </m:oMathPara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=+0.25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blipFill>
                <a:blip r:embed="rId23"/>
                <a:stretch>
                  <a:fillRect b="-6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98EC2D0-F430-AF3C-C8C5-6FD1507D6A0B}"/>
              </a:ext>
            </a:extLst>
          </p:cNvPr>
          <p:cNvSpPr txBox="1"/>
          <p:nvPr/>
        </p:nvSpPr>
        <p:spPr>
          <a:xfrm>
            <a:off x="6138031" y="2186153"/>
            <a:ext cx="1221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33778-37A5-0E37-6495-D3B67A08672D}"/>
              </a:ext>
            </a:extLst>
          </p:cNvPr>
          <p:cNvSpPr txBox="1"/>
          <p:nvPr/>
        </p:nvSpPr>
        <p:spPr>
          <a:xfrm>
            <a:off x="11687448" y="6441686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31650-B350-3F60-2DF3-7C28A37D9B6C}"/>
              </a:ext>
            </a:extLst>
          </p:cNvPr>
          <p:cNvSpPr txBox="1"/>
          <p:nvPr/>
        </p:nvSpPr>
        <p:spPr>
          <a:xfrm>
            <a:off x="6120248" y="2176142"/>
            <a:ext cx="5965155" cy="94765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F7C4C855-C819-6C61-A3D7-07AA5C6E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777961"/>
                  </p:ext>
                </p:extLst>
              </p:nvPr>
            </p:nvGraphicFramePr>
            <p:xfrm>
              <a:off x="119962" y="3922265"/>
              <a:ext cx="7976961" cy="2819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6961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88059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2024, </a:t>
                          </a:r>
                          <a:r>
                            <a:rPr lang="en-GB" sz="2400" dirty="0" err="1"/>
                            <a:t>arXiv</a:t>
                          </a:r>
                          <a:r>
                            <a:rPr lang="en-GB" sz="2400" dirty="0"/>
                            <a:t>: 2401.05981)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1345872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Consider</a:t>
                          </a:r>
                          <a:r>
                            <a:rPr lang="en-GB" sz="2400" baseline="0" dirty="0"/>
                            <a:t> a two-tube model with gravity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baseline="0" smtClean="0">
                                  <a:latin typeface="Cambria Math" panose="02040503050406030204" pitchFamily="18" charset="0"/>
                                </a:rPr>
                                <m:t>(∗)</m:t>
                              </m:r>
                            </m:oMath>
                          </a14:m>
                          <a:r>
                            <a:rPr lang="en-GB" sz="2400" baseline="0" dirty="0"/>
                            <a:t>. </a:t>
                          </a:r>
                          <a:br>
                            <a:rPr lang="en-GB" sz="2400" baseline="0" dirty="0"/>
                          </a:br>
                          <a:br>
                            <a:rPr lang="en-GB" sz="1100" dirty="0"/>
                          </a:br>
                          <a:endParaRPr lang="en-GB" sz="110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F7C4C855-C819-6C61-A3D7-07AA5C6E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777961"/>
                  </p:ext>
                </p:extLst>
              </p:nvPr>
            </p:nvGraphicFramePr>
            <p:xfrm>
              <a:off x="119962" y="3922265"/>
              <a:ext cx="7976961" cy="2819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6961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88059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2024, </a:t>
                          </a:r>
                          <a:r>
                            <a:rPr lang="en-GB" sz="2400" dirty="0" err="1"/>
                            <a:t>arXiv</a:t>
                          </a:r>
                          <a:r>
                            <a:rPr lang="en-GB" sz="2400" dirty="0"/>
                            <a:t>: 2401.05981)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331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" t="-22977" r="-305" b="-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C70B-EA5E-F833-CAF4-08232E75A600}"/>
                  </a:ext>
                </a:extLst>
              </p:cNvPr>
              <p:cNvSpPr txBox="1"/>
              <p:nvPr/>
            </p:nvSpPr>
            <p:spPr>
              <a:xfrm>
                <a:off x="157251" y="4950064"/>
                <a:ext cx="79023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Then for all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i="1" dirty="0">
                    <a:solidFill>
                      <a:srgbClr val="C00000"/>
                    </a:solidFill>
                  </a:rPr>
                  <a:t> sufficiently small</a:t>
                </a:r>
                <a:endParaRPr lang="en-GB" sz="2400" b="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C70B-EA5E-F833-CAF4-08232E75A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4950064"/>
                <a:ext cx="7902379" cy="461665"/>
              </a:xfrm>
              <a:prstGeom prst="rect">
                <a:avLst/>
              </a:prstGeom>
              <a:blipFill>
                <a:blip r:embed="rId25"/>
                <a:stretch>
                  <a:fillRect l="-1235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E8BDB-03C0-1876-B1D3-9CFF8775CAAE}"/>
                  </a:ext>
                </a:extLst>
              </p:cNvPr>
              <p:cNvSpPr txBox="1"/>
              <p:nvPr/>
            </p:nvSpPr>
            <p:spPr>
              <a:xfrm>
                <a:off x="157251" y="5870681"/>
                <a:ext cx="7749791" cy="847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0" dirty="0"/>
                  <a:t>TW1</a:t>
                </a:r>
                <a:r>
                  <a:rPr lang="en-GB" sz="2400" b="0" baseline="0" dirty="0"/>
                  <a:t>   </a:t>
                </a:r>
                <a:r>
                  <a:rPr lang="en-GB" sz="2400" b="0" dirty="0"/>
                  <a:t> with</a:t>
                </a:r>
                <a:r>
                  <a:rPr lang="en-GB" sz="2400" b="0" baseline="0" dirty="0"/>
                  <a:t> </a:t>
                </a:r>
                <a:r>
                  <a:rPr lang="en-GB" sz="2400" b="0" dirty="0"/>
                  <a:t>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 dirty="0"/>
                  <a:t>: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−1, −1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       →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 </a:t>
                </a:r>
                <a:br>
                  <a:rPr lang="en-GB" sz="2400" b="0" i="1" dirty="0">
                    <a:latin typeface="Cambria Math" panose="02040503050406030204" pitchFamily="18" charset="0"/>
                  </a:rPr>
                </a:br>
                <a:r>
                  <a:rPr lang="en-GB" sz="2400" b="0" dirty="0"/>
                  <a:t>TW2    with 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GB" sz="2400" b="0" dirty="0"/>
                  <a:t>:</a:t>
                </a:r>
                <a:r>
                  <a:rPr lang="en-GB" sz="2400" b="0" baseline="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→     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          </m:t>
                    </m:r>
                  </m:oMath>
                </a14:m>
                <a:r>
                  <a:rPr lang="en-GB" sz="2400" b="0" dirty="0"/>
                  <a:t>   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E8BDB-03C0-1876-B1D3-9CFF8775C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5870681"/>
                <a:ext cx="7749791" cy="847733"/>
              </a:xfrm>
              <a:prstGeom prst="rect">
                <a:avLst/>
              </a:prstGeom>
              <a:blipFill>
                <a:blip r:embed="rId26"/>
                <a:stretch>
                  <a:fillRect l="-1180" t="-5036" b="-15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A8832F9-7079-F136-BD20-DC4472A6BEBB}"/>
              </a:ext>
            </a:extLst>
          </p:cNvPr>
          <p:cNvSpPr txBox="1"/>
          <p:nvPr/>
        </p:nvSpPr>
        <p:spPr>
          <a:xfrm>
            <a:off x="185902" y="5356100"/>
            <a:ext cx="622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/>
              <a:t>such that there exist two travelling waves </a:t>
            </a:r>
            <a:r>
              <a:rPr lang="en-GB" sz="2400" dirty="0"/>
              <a:t>(TW):</a:t>
            </a:r>
            <a:endParaRPr lang="en-GB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4D1B2A-9E32-F3C6-348E-BD46C6AA4CBD}"/>
                  </a:ext>
                </a:extLst>
              </p:cNvPr>
              <p:cNvSpPr txBox="1"/>
              <p:nvPr/>
            </p:nvSpPr>
            <p:spPr>
              <a:xfrm>
                <a:off x="4634353" y="4948708"/>
                <a:ext cx="31238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), 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4D1B2A-9E32-F3C6-348E-BD46C6AA4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53" y="4948708"/>
                <a:ext cx="3123804" cy="461665"/>
              </a:xfrm>
              <a:prstGeom prst="rect">
                <a:avLst/>
              </a:prstGeom>
              <a:blipFill>
                <a:blip r:embed="rId27"/>
                <a:stretch>
                  <a:fillRect l="-292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9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2" grpId="0"/>
      <p:bldP spid="36" grpId="0"/>
      <p:bldP spid="37" grpId="0"/>
      <p:bldP spid="42" grpId="0"/>
      <p:bldP spid="43" grpId="0"/>
      <p:bldP spid="11" grpId="0"/>
      <p:bldP spid="13" grpId="0"/>
      <p:bldP spid="16" grpId="0"/>
      <p:bldP spid="6" grpId="0" animBg="1"/>
      <p:bldP spid="18" grpId="0"/>
      <p:bldP spid="19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0BB7D74-6E7C-C855-97D0-C7750BCB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6" y="3534693"/>
            <a:ext cx="2810393" cy="21077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644D20-401E-9552-6741-085F6A7F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7" y="3494348"/>
            <a:ext cx="2810393" cy="21077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10BF67-97DD-5111-D580-FC8F4AA7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1" y="3494348"/>
            <a:ext cx="3861139" cy="2284507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CE5C86B-1567-C5ED-A476-7C928B1943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Many tubes: </a:t>
            </a:r>
            <a:r>
              <a:rPr lang="en-GB" dirty="0" err="1"/>
              <a:t>numerics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6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89D80A5-8C2F-7144-A462-636D13FC7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42" y="1085018"/>
            <a:ext cx="3461524" cy="2596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F81E45-6D27-3492-873E-EB2B5CC41D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92" y="1044675"/>
            <a:ext cx="3569108" cy="2676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7F211D-090B-15EA-D33E-CE55C5F760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0" y="1044675"/>
            <a:ext cx="3569109" cy="2676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CCCB2-54FD-5433-4419-263ED0AE65A0}"/>
              </a:ext>
            </a:extLst>
          </p:cNvPr>
          <p:cNvSpPr txBox="1"/>
          <p:nvPr/>
        </p:nvSpPr>
        <p:spPr>
          <a:xfrm>
            <a:off x="1687641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3 tubes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D95A6-EC57-FEB1-A5E4-9FF25F97816E}"/>
              </a:ext>
            </a:extLst>
          </p:cNvPr>
          <p:cNvSpPr txBox="1"/>
          <p:nvPr/>
        </p:nvSpPr>
        <p:spPr>
          <a:xfrm>
            <a:off x="5832835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4 tubes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DC092-055B-898F-8697-94058EFC584D}"/>
              </a:ext>
            </a:extLst>
          </p:cNvPr>
          <p:cNvSpPr txBox="1"/>
          <p:nvPr/>
        </p:nvSpPr>
        <p:spPr>
          <a:xfrm>
            <a:off x="10025702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7 tubes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C56EA-E8D8-6A38-160C-9EBAF3AFDFCC}"/>
                  </a:ext>
                </a:extLst>
              </p:cNvPr>
              <p:cNvSpPr txBox="1"/>
              <p:nvPr/>
            </p:nvSpPr>
            <p:spPr>
              <a:xfrm>
                <a:off x="2320261" y="5563617"/>
                <a:ext cx="822975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(1) explain the structure of “asymptotic solutions” for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b="0" i="0" u="none" strike="noStrike" baseline="0" dirty="0">
                    <a:latin typeface="CMMI10"/>
                  </a:rPr>
                  <a:t> </a:t>
                </a:r>
                <a:r>
                  <a:rPr lang="en-GB" sz="2000" b="0" i="0" u="none" strike="noStrike" baseline="0" dirty="0">
                    <a:latin typeface="SFSS1095"/>
                  </a:rPr>
                  <a:t>tubes</a:t>
                </a:r>
              </a:p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(2) find speed of growth of the mixing zone</a:t>
                </a:r>
              </a:p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(3) understand the behaviour as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u="none" strike="noStrike" baseline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000" b="0" i="0" u="none" strike="noStrike" baseline="0" dirty="0">
                    <a:latin typeface="SFSS1095"/>
                  </a:rPr>
                  <a:t>. Do we approximate 2-dim IPM?</a:t>
                </a:r>
              </a:p>
              <a:p>
                <a:pPr algn="l"/>
                <a:r>
                  <a:rPr lang="en-GB" sz="2000" dirty="0">
                    <a:latin typeface="SFSS1095"/>
                  </a:rPr>
                  <a:t>(4) can we repeat this story for the many tubes viscous fingering model?</a:t>
                </a:r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C56EA-E8D8-6A38-160C-9EBAF3AFD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261" y="5563617"/>
                <a:ext cx="8229752" cy="1323439"/>
              </a:xfrm>
              <a:prstGeom prst="rect">
                <a:avLst/>
              </a:prstGeom>
              <a:blipFill>
                <a:blip r:embed="rId12"/>
                <a:stretch>
                  <a:fillRect l="-815" t="-2765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575FBAF-C188-1C90-BCE0-DCB90C9B9971}"/>
              </a:ext>
            </a:extLst>
          </p:cNvPr>
          <p:cNvSpPr txBox="1"/>
          <p:nvPr/>
        </p:nvSpPr>
        <p:spPr>
          <a:xfrm>
            <a:off x="760367" y="5553998"/>
            <a:ext cx="7025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baseline="0" dirty="0">
                <a:latin typeface="SFSS1095"/>
              </a:rPr>
              <a:t>Questions: 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608BC-F867-D3D7-9E2E-F120892850B1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501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CE5C86B-1567-C5ED-A476-7C928B194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b="0" i="0" u="none" strike="noStrike" baseline="0" dirty="0">
                <a:latin typeface="SFSS1728"/>
              </a:rPr>
              <a:t>Main ingredient in proof: comparison with TFE equations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5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EE94E1-8E0F-AF0C-1910-677C013FC92F}"/>
                  </a:ext>
                </a:extLst>
              </p:cNvPr>
              <p:cNvSpPr txBox="1"/>
              <p:nvPr/>
            </p:nvSpPr>
            <p:spPr>
              <a:xfrm>
                <a:off x="294048" y="1067865"/>
                <a:ext cx="120454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0" i="0" u="none" strike="noStrike" baseline="0" dirty="0">
                    <a:latin typeface="SFSS1095"/>
                  </a:rPr>
                  <a:t>Step 1: 	traveling wave ansatz </a:t>
                </a:r>
                <a14:m>
                  <m:oMath xmlns:m="http://schemas.openxmlformats.org/officeDocument/2006/math">
                    <m:r>
                      <a:rPr lang="el-GR" sz="2000" b="0" i="1" u="none" strike="noStrike" baseline="0" dirty="0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l-GR" sz="20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u="none" strike="noStrike" baseline="0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u="none" strike="noStrike" baseline="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000" b="0" i="1" u="none" strike="noStrike" baseline="0" dirty="0" err="1">
                        <a:latin typeface="Cambria Math" panose="02040503050406030204" pitchFamily="18" charset="0"/>
                      </a:rPr>
                      <m:t>𝑣𝑡</m:t>
                    </m:r>
                  </m:oMath>
                </a14:m>
                <a:r>
                  <a:rPr lang="en-GB" sz="2000" b="0" i="0" u="none" strike="noStrike" baseline="0" dirty="0">
                    <a:latin typeface="CMMI10"/>
                  </a:rPr>
                  <a:t>  </a:t>
                </a:r>
                <a:r>
                  <a:rPr lang="en-GB" sz="2000" b="0" i="0" u="none" strike="noStrike" baseline="0" dirty="0">
                    <a:latin typeface="CMSY10"/>
                  </a:rPr>
                  <a:t>⇒  </a:t>
                </a:r>
                <a:r>
                  <a:rPr lang="en-GB" sz="2000" b="0" i="0" u="none" strike="noStrike" baseline="0" dirty="0">
                    <a:latin typeface="SFSS1095"/>
                  </a:rPr>
                  <a:t>traveling wave dynamical system (TWDS) – it is a slow-fast system!</a:t>
                </a:r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EE94E1-8E0F-AF0C-1910-677C013F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8" y="1067865"/>
                <a:ext cx="12045436" cy="400110"/>
              </a:xfrm>
              <a:prstGeom prst="rect">
                <a:avLst/>
              </a:prstGeom>
              <a:blipFill>
                <a:blip r:embed="rId9"/>
                <a:stretch>
                  <a:fillRect l="-506" t="-1060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EF58D6E-8B6A-9E7E-2062-058D391DE9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9258015"/>
                  </p:ext>
                </p:extLst>
              </p:nvPr>
            </p:nvGraphicFramePr>
            <p:xfrm>
              <a:off x="517831" y="1587478"/>
              <a:ext cx="3051279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279">
                      <a:extLst>
                        <a:ext uri="{9D8B030D-6E8A-4147-A177-3AD203B41FA5}">
                          <a16:colId xmlns:a16="http://schemas.microsoft.com/office/drawing/2014/main" val="5054116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4061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heteroclinic orbits can be</a:t>
                          </a:r>
                        </a:p>
                        <a:p>
                          <a:r>
                            <a:rPr lang="en-GB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found explicitly!</a:t>
                          </a:r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3940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EF58D6E-8B6A-9E7E-2062-058D391DE9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9258015"/>
                  </p:ext>
                </p:extLst>
              </p:nvPr>
            </p:nvGraphicFramePr>
            <p:xfrm>
              <a:off x="517831" y="1587478"/>
              <a:ext cx="3051279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279">
                      <a:extLst>
                        <a:ext uri="{9D8B030D-6E8A-4147-A177-3AD203B41FA5}">
                          <a16:colId xmlns:a16="http://schemas.microsoft.com/office/drawing/2014/main" val="5054116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99" t="-1538" r="-797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406161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GB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heteroclinic orbits can be</a:t>
                          </a:r>
                        </a:p>
                        <a:p>
                          <a:r>
                            <a:rPr lang="en-GB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found explicitly!</a:t>
                          </a:r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39409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D2BABE-75E1-375D-DBAA-3BD1A211CF91}"/>
                  </a:ext>
                </a:extLst>
              </p:cNvPr>
              <p:cNvSpPr txBox="1"/>
              <p:nvPr/>
            </p:nvSpPr>
            <p:spPr>
              <a:xfrm>
                <a:off x="4493342" y="1564801"/>
                <a:ext cx="28120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Orbit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⋔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GB" sz="2000" b="0" dirty="0">
                  <a:ea typeface="Cambria Math" panose="02040503050406030204" pitchFamily="18" charset="0"/>
                </a:endParaRPr>
              </a:p>
              <a:p>
                <a:r>
                  <a:rPr lang="en-GB" sz="2000" dirty="0"/>
                  <a:t>+ geometric singular perturbation theory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D2BABE-75E1-375D-DBAA-3BD1A211C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42" y="1564801"/>
                <a:ext cx="2812026" cy="1015663"/>
              </a:xfrm>
              <a:prstGeom prst="rect">
                <a:avLst/>
              </a:prstGeom>
              <a:blipFill>
                <a:blip r:embed="rId11"/>
                <a:stretch>
                  <a:fillRect l="-2169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02A81C0-3937-AE32-4647-F1AAB51168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12235"/>
                  </p:ext>
                </p:extLst>
              </p:nvPr>
            </p:nvGraphicFramePr>
            <p:xfrm>
              <a:off x="8229600" y="1564801"/>
              <a:ext cx="3051279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279">
                      <a:extLst>
                        <a:ext uri="{9D8B030D-6E8A-4147-A177-3AD203B41FA5}">
                          <a16:colId xmlns:a16="http://schemas.microsoft.com/office/drawing/2014/main" val="5054116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4061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heteroclinic orbits persist</a:t>
                          </a:r>
                        </a:p>
                        <a:p>
                          <a:r>
                            <a:rPr lang="en-GB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under small perturbations</a:t>
                          </a:r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3940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02A81C0-3937-AE32-4647-F1AAB51168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12235"/>
                  </p:ext>
                </p:extLst>
              </p:nvPr>
            </p:nvGraphicFramePr>
            <p:xfrm>
              <a:off x="8229600" y="1564801"/>
              <a:ext cx="3051279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279">
                      <a:extLst>
                        <a:ext uri="{9D8B030D-6E8A-4147-A177-3AD203B41FA5}">
                          <a16:colId xmlns:a16="http://schemas.microsoft.com/office/drawing/2014/main" val="5054116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99" t="-1538" r="-798" b="-2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406161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GB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heteroclinic orbits persist</a:t>
                          </a:r>
                        </a:p>
                        <a:p>
                          <a:r>
                            <a:rPr lang="en-GB" sz="20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under small perturbations</a:t>
                          </a:r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39409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171F3-3CF5-DF6A-7D83-9630D34C8760}"/>
                  </a:ext>
                </a:extLst>
              </p:cNvPr>
              <p:cNvSpPr txBox="1"/>
              <p:nvPr/>
            </p:nvSpPr>
            <p:spPr>
              <a:xfrm>
                <a:off x="120011" y="382024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171F3-3CF5-DF6A-7D83-9630D34C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1" y="3820246"/>
                <a:ext cx="6300452" cy="904222"/>
              </a:xfrm>
              <a:prstGeom prst="rect">
                <a:avLst/>
              </a:prstGeom>
              <a:blipFill>
                <a:blip r:embed="rId1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B58ACC-E2A9-174B-7D1F-4713C0C36E2B}"/>
                  </a:ext>
                </a:extLst>
              </p:cNvPr>
              <p:cNvSpPr txBox="1"/>
              <p:nvPr/>
            </p:nvSpPr>
            <p:spPr>
              <a:xfrm>
                <a:off x="124454" y="5520890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B58ACC-E2A9-174B-7D1F-4713C0C36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54" y="5520890"/>
                <a:ext cx="6222796" cy="10515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05EC28-B98E-54FB-4390-863B43D99728}"/>
                  </a:ext>
                </a:extLst>
              </p:cNvPr>
              <p:cNvSpPr txBox="1"/>
              <p:nvPr/>
            </p:nvSpPr>
            <p:spPr>
              <a:xfrm>
                <a:off x="1117616" y="4738233"/>
                <a:ext cx="3468385" cy="760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05EC28-B98E-54FB-4390-863B43D9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16" y="4738233"/>
                <a:ext cx="3468385" cy="7607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CE65C668-F58C-6039-988D-168917537AAA}"/>
              </a:ext>
            </a:extLst>
          </p:cNvPr>
          <p:cNvSpPr/>
          <p:nvPr/>
        </p:nvSpPr>
        <p:spPr>
          <a:xfrm>
            <a:off x="811935" y="3820246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93A3D-1BD6-622D-AB94-83901E7EA9B5}"/>
                  </a:ext>
                </a:extLst>
              </p:cNvPr>
              <p:cNvSpPr txBox="1"/>
              <p:nvPr/>
            </p:nvSpPr>
            <p:spPr>
              <a:xfrm>
                <a:off x="28244" y="4826726"/>
                <a:ext cx="8322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b="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93A3D-1BD6-622D-AB94-83901E7E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" y="4826726"/>
                <a:ext cx="832279" cy="584775"/>
              </a:xfrm>
              <a:prstGeom prst="rect">
                <a:avLst/>
              </a:prstGeom>
              <a:blipFill>
                <a:blip r:embed="rId16"/>
                <a:stretch>
                  <a:fillRect l="-19118" t="-12500" r="-1764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4A5AD0F-4E91-81FF-F940-BDE83B1924EF}"/>
              </a:ext>
            </a:extLst>
          </p:cNvPr>
          <p:cNvSpPr txBox="1"/>
          <p:nvPr/>
        </p:nvSpPr>
        <p:spPr>
          <a:xfrm>
            <a:off x="1607909" y="3389556"/>
            <a:ext cx="2796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Two-tubes TFE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4D02F0-FFF0-B6E8-0A14-F0E37DFE93AC}"/>
                  </a:ext>
                </a:extLst>
              </p:cNvPr>
              <p:cNvSpPr txBox="1"/>
              <p:nvPr/>
            </p:nvSpPr>
            <p:spPr>
              <a:xfrm>
                <a:off x="6732638" y="3150698"/>
                <a:ext cx="523322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This system can be seen a hyperbolic system in</a:t>
                </a:r>
              </a:p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non-conservative form (for fixed choice of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b="0" i="0" u="none" strike="noStrike" baseline="0" dirty="0">
                    <a:latin typeface="SFSS1095"/>
                  </a:rPr>
                  <a:t>) with parabolic regularization:</a:t>
                </a:r>
                <a:endParaRPr lang="en-GB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4D02F0-FFF0-B6E8-0A14-F0E37DFE9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38" y="3150698"/>
                <a:ext cx="5233220" cy="1015663"/>
              </a:xfrm>
              <a:prstGeom prst="rect">
                <a:avLst/>
              </a:prstGeom>
              <a:blipFill>
                <a:blip r:embed="rId17"/>
                <a:stretch>
                  <a:fillRect l="-1164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439C9B-01E4-CBA9-C9D7-72D820AFCCDF}"/>
                  </a:ext>
                </a:extLst>
              </p:cNvPr>
              <p:cNvSpPr txBox="1"/>
              <p:nvPr/>
            </p:nvSpPr>
            <p:spPr>
              <a:xfrm>
                <a:off x="7530373" y="4247393"/>
                <a:ext cx="3029732" cy="4908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439C9B-01E4-CBA9-C9D7-72D820AFC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373" y="4247393"/>
                <a:ext cx="3029732" cy="49084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1489D2-FDEF-6A4A-43F1-A1B90D038636}"/>
                  </a:ext>
                </a:extLst>
              </p:cNvPr>
              <p:cNvSpPr txBox="1"/>
              <p:nvPr/>
            </p:nvSpPr>
            <p:spPr>
              <a:xfrm>
                <a:off x="6853083" y="5303281"/>
                <a:ext cx="4621522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+1,+1</m:t>
                                  </m:r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≥0 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−1,−1</m:t>
                                  </m:r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1489D2-FDEF-6A4A-43F1-A1B90D038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083" y="5303281"/>
                <a:ext cx="4621522" cy="77886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4AC96F9-8315-D00B-8B96-DE9F8B74A4DE}"/>
              </a:ext>
            </a:extLst>
          </p:cNvPr>
          <p:cNvSpPr txBox="1"/>
          <p:nvPr/>
        </p:nvSpPr>
        <p:spPr>
          <a:xfrm>
            <a:off x="6853083" y="4788510"/>
            <a:ext cx="6995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baseline="0" dirty="0">
                <a:latin typeface="SFSS1095"/>
              </a:rPr>
              <a:t>We solve the Riemann problem:</a:t>
            </a:r>
            <a:endParaRPr lang="en-GB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2D6B93-446F-5DE1-8307-62CFA9EEC3AF}"/>
              </a:ext>
            </a:extLst>
          </p:cNvPr>
          <p:cNvSpPr txBox="1"/>
          <p:nvPr/>
        </p:nvSpPr>
        <p:spPr>
          <a:xfrm>
            <a:off x="6857539" y="6125955"/>
            <a:ext cx="7015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baseline="0" dirty="0">
                <a:latin typeface="SFSS1095"/>
              </a:rPr>
              <a:t>Selection criteria for discontinuous solutions:</a:t>
            </a:r>
          </a:p>
          <a:p>
            <a:pPr algn="l"/>
            <a:r>
              <a:rPr lang="en-GB" sz="2000" b="0" i="0" u="none" strike="noStrike" baseline="0" dirty="0">
                <a:latin typeface="SFSS1095"/>
              </a:rPr>
              <a:t>vanishing viscosity</a:t>
            </a:r>
            <a:endParaRPr lang="en-GB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76D758-AFAF-4695-F309-6876D5A1DD1D}"/>
              </a:ext>
            </a:extLst>
          </p:cNvPr>
          <p:cNvSpPr txBox="1"/>
          <p:nvPr/>
        </p:nvSpPr>
        <p:spPr>
          <a:xfrm>
            <a:off x="11562734" y="6382694"/>
            <a:ext cx="62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10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67BBA0-1C43-E2F7-F615-695170338A76}"/>
              </a:ext>
            </a:extLst>
          </p:cNvPr>
          <p:cNvSpPr txBox="1"/>
          <p:nvPr/>
        </p:nvSpPr>
        <p:spPr>
          <a:xfrm>
            <a:off x="180992" y="2777289"/>
            <a:ext cx="412764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This step is broken for viscous fingers!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734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18" grpId="0"/>
      <p:bldP spid="21" grpId="0" animBg="1"/>
      <p:bldP spid="22" grpId="0"/>
      <p:bldP spid="23" grpId="0"/>
      <p:bldP spid="25" grpId="0"/>
      <p:bldP spid="27" grpId="0" animBg="1"/>
      <p:bldP spid="28" grpId="0"/>
      <p:bldP spid="30" grpId="0"/>
      <p:bldP spid="32" grpId="0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CE5C86B-1567-C5ED-A476-7C928B194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b="0" i="0" u="none" strike="noStrike" baseline="0" dirty="0">
                <a:latin typeface="SFSS1728"/>
              </a:rPr>
              <a:t>Proof: step 2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5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5EE94E1-8E0F-AF0C-1910-677C013FC92F}"/>
              </a:ext>
            </a:extLst>
          </p:cNvPr>
          <p:cNvSpPr txBox="1"/>
          <p:nvPr/>
        </p:nvSpPr>
        <p:spPr>
          <a:xfrm>
            <a:off x="264231" y="1009753"/>
            <a:ext cx="120454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baseline="0" dirty="0">
                <a:latin typeface="SFSS1095"/>
              </a:rPr>
              <a:t>Step 2: 	combining 2 traveling waves</a:t>
            </a:r>
            <a:endParaRPr lang="en-GB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76D758-AFAF-4695-F309-6876D5A1DD1D}"/>
              </a:ext>
            </a:extLst>
          </p:cNvPr>
          <p:cNvSpPr txBox="1"/>
          <p:nvPr/>
        </p:nvSpPr>
        <p:spPr>
          <a:xfrm>
            <a:off x="11562734" y="6382694"/>
            <a:ext cx="62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B500F-D566-5C47-CAA2-895F5F52A2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" y="1806074"/>
            <a:ext cx="3247098" cy="2613941"/>
          </a:xfrm>
          <a:prstGeom prst="rect">
            <a:avLst/>
          </a:prstGeom>
        </p:spPr>
      </p:pic>
      <p:pic>
        <p:nvPicPr>
          <p:cNvPr id="6" name="Picture 5" descr="A diagram of a square with arrows and a square with a line&#10;&#10;Description automatically generated">
            <a:extLst>
              <a:ext uri="{FF2B5EF4-FFF2-40B4-BE49-F238E27FC236}">
                <a16:creationId xmlns:a16="http://schemas.microsoft.com/office/drawing/2014/main" id="{6F5A9D7E-5F17-5978-E901-F65399A46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17" y="1857480"/>
            <a:ext cx="6188764" cy="2562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3D95A-B519-45F2-5FE9-27B903D70288}"/>
              </a:ext>
            </a:extLst>
          </p:cNvPr>
          <p:cNvSpPr txBox="1"/>
          <p:nvPr/>
        </p:nvSpPr>
        <p:spPr>
          <a:xfrm>
            <a:off x="1649896" y="1370522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E315AA-FE2E-9800-E158-E3D0A127E704}"/>
                  </a:ext>
                </a:extLst>
              </p:cNvPr>
              <p:cNvSpPr txBox="1"/>
              <p:nvPr/>
            </p:nvSpPr>
            <p:spPr>
              <a:xfrm>
                <a:off x="7397172" y="1373538"/>
                <a:ext cx="21877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IPM for small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E315AA-FE2E-9800-E158-E3D0A127E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172" y="1373538"/>
                <a:ext cx="2187778" cy="400110"/>
              </a:xfrm>
              <a:prstGeom prst="rect">
                <a:avLst/>
              </a:prstGeom>
              <a:blipFill>
                <a:blip r:embed="rId11"/>
                <a:stretch>
                  <a:fillRect l="-2786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313AF8-9FFF-1FE4-800E-95590FB8F929}"/>
                  </a:ext>
                </a:extLst>
              </p:cNvPr>
              <p:cNvSpPr txBox="1"/>
              <p:nvPr/>
            </p:nvSpPr>
            <p:spPr>
              <a:xfrm>
                <a:off x="1219751" y="5186527"/>
                <a:ext cx="903183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b="0" i="0" u="none" strike="noStrike" baseline="0" dirty="0">
                    <a:latin typeface="SFSS1095"/>
                  </a:rPr>
                  <a:t>“Temple-like” system (rarefaction and shock curves coincide and are linear)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b="0" i="0" u="none" strike="noStrike" baseline="0" dirty="0">
                    <a:latin typeface="SFSS1095"/>
                  </a:rPr>
                  <a:t>Similar explicit linear structure for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r>
                  <a:rPr lang="en-GB" sz="2000" b="0" i="0" u="none" strike="noStrike" baseline="0" dirty="0">
                    <a:latin typeface="CMR10"/>
                  </a:rPr>
                  <a:t> </a:t>
                </a:r>
                <a:r>
                  <a:rPr lang="en-GB" sz="2000" b="0" i="0" u="none" strike="noStrike" baseline="0" dirty="0">
                    <a:latin typeface="SFSS1095"/>
                  </a:rPr>
                  <a:t>tubes (in progress)</a:t>
                </a:r>
                <a:endParaRPr lang="en-GB" sz="2000" dirty="0">
                  <a:latin typeface="SFSS1095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b="0" i="0" u="none" strike="noStrike" baseline="0" dirty="0">
                    <a:latin typeface="SFSS1095"/>
                  </a:rPr>
                  <a:t>Starting from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 ≥ 4</m:t>
                    </m:r>
                  </m:oMath>
                </a14:m>
                <a:r>
                  <a:rPr lang="en-GB" sz="2000" b="0" i="0" u="none" strike="noStrike" baseline="0" dirty="0">
                    <a:latin typeface="CMR10"/>
                  </a:rPr>
                  <a:t> </a:t>
                </a:r>
                <a:r>
                  <a:rPr lang="en-GB" sz="2000" b="0" i="0" u="none" strike="noStrike" baseline="0" dirty="0">
                    <a:latin typeface="SFSS1095"/>
                  </a:rPr>
                  <a:t>appear also non-linear families and complex eigenvalues in</a:t>
                </a:r>
                <a:r>
                  <a:rPr lang="en-GB" sz="2000" b="0" i="0" u="none" strike="noStrike" dirty="0">
                    <a:latin typeface="SFSS1095"/>
                  </a:rPr>
                  <a:t> </a:t>
                </a:r>
                <a:r>
                  <a:rPr lang="en-GB" sz="2000" b="0" i="0" u="none" strike="noStrike" baseline="0" dirty="0">
                    <a:latin typeface="SFSS1095"/>
                  </a:rPr>
                  <a:t>some subdomains of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u="none" strike="noStrike" baseline="0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u="none" strike="noStrike" baseline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GB" sz="20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u="none" strike="noStrike" baseline="0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u="none" strike="noStrike" baseline="0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000" b="0" i="1" u="none" strike="noStrike" baseline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b="0" i="0" u="none" strike="noStrike" baseline="0" dirty="0">
                    <a:latin typeface="CMR10"/>
                  </a:rPr>
                  <a:t> </a:t>
                </a:r>
                <a:r>
                  <a:rPr lang="en-GB" sz="2000" b="0" i="0" u="none" strike="noStrike" baseline="0" dirty="0">
                    <a:latin typeface="SFSS1095"/>
                  </a:rPr>
                  <a:t>(numerical evidence)...</a:t>
                </a:r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313AF8-9FFF-1FE4-800E-95590FB8F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751" y="5186527"/>
                <a:ext cx="9031837" cy="1323439"/>
              </a:xfrm>
              <a:prstGeom prst="rect">
                <a:avLst/>
              </a:prstGeom>
              <a:blipFill>
                <a:blip r:embed="rId12"/>
                <a:stretch>
                  <a:fillRect l="-607" t="-2765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96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b="0" i="0" u="none" strike="noStrike" baseline="0" dirty="0">
                <a:latin typeface="SFSS1728"/>
              </a:rPr>
              <a:t>Thank you for your attention!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5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34A5B45-2EDB-F4F3-D885-DBFBFDF02CDA}"/>
              </a:ext>
            </a:extLst>
          </p:cNvPr>
          <p:cNvSpPr txBox="1"/>
          <p:nvPr/>
        </p:nvSpPr>
        <p:spPr>
          <a:xfrm>
            <a:off x="2237097" y="5325772"/>
            <a:ext cx="69971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baseline="0" dirty="0">
                <a:latin typeface="SFSS1095"/>
              </a:rPr>
              <a:t>For more details see </a:t>
            </a:r>
            <a:r>
              <a:rPr lang="en-GB" b="0" i="0" u="none" strike="noStrike" baseline="0" dirty="0" err="1">
                <a:latin typeface="SFSS1095"/>
              </a:rPr>
              <a:t>arXiv</a:t>
            </a:r>
            <a:r>
              <a:rPr lang="en-GB" b="0" i="0" u="none" strike="noStrike" baseline="0" dirty="0">
                <a:latin typeface="SFSS1095"/>
              </a:rPr>
              <a:t>: 2401.05981</a:t>
            </a:r>
          </a:p>
          <a:p>
            <a:pPr algn="ctr"/>
            <a:endParaRPr lang="en-GB" b="0" i="0" u="none" strike="noStrike" baseline="0" dirty="0">
              <a:latin typeface="SFSS1095"/>
            </a:endParaRPr>
          </a:p>
          <a:p>
            <a:pPr algn="ctr"/>
            <a:r>
              <a:rPr lang="en-GB" sz="2400" b="0" i="0" u="none" strike="noStrike" baseline="0" dirty="0">
                <a:latin typeface="SFSS1440"/>
              </a:rPr>
              <a:t>Any questions, comments and ideas are very welcome!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472BC-834F-6525-04FB-F2E0C3AECD2B}"/>
              </a:ext>
            </a:extLst>
          </p:cNvPr>
          <p:cNvSpPr txBox="1"/>
          <p:nvPr/>
        </p:nvSpPr>
        <p:spPr>
          <a:xfrm>
            <a:off x="449325" y="1430818"/>
            <a:ext cx="6997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 baseline="0" dirty="0">
                <a:latin typeface="SFSS1440"/>
              </a:rPr>
              <a:t>yu.pe.petrova</a:t>
            </a:r>
            <a:r>
              <a:rPr lang="en-GB" sz="2800" b="0" i="0" u="none" strike="noStrike" baseline="0" dirty="0">
                <a:latin typeface="CMR12"/>
              </a:rPr>
              <a:t>@</a:t>
            </a:r>
            <a:r>
              <a:rPr lang="en-GB" sz="2800" b="0" i="0" u="none" strike="noStrike" baseline="0" dirty="0">
                <a:latin typeface="SFSS1440"/>
              </a:rPr>
              <a:t>gmail.com </a:t>
            </a:r>
            <a:endParaRPr lang="en-GB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98969-B1C8-1336-D8C9-639109C9310D}"/>
              </a:ext>
            </a:extLst>
          </p:cNvPr>
          <p:cNvSpPr txBox="1"/>
          <p:nvPr/>
        </p:nvSpPr>
        <p:spPr>
          <a:xfrm>
            <a:off x="6804117" y="1430818"/>
            <a:ext cx="6997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u="none" strike="noStrike" baseline="0" dirty="0">
                <a:latin typeface="SFSS1440"/>
              </a:rPr>
              <a:t>https://yulia-petrova.github.io/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8E36FC-17B8-B977-347F-15A864D2C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044" y="2621644"/>
            <a:ext cx="3520311" cy="2149624"/>
          </a:xfrm>
          <a:prstGeom prst="rect">
            <a:avLst/>
          </a:prstGeom>
        </p:spPr>
      </p:pic>
      <p:pic>
        <p:nvPicPr>
          <p:cNvPr id="20" name="Picture 1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2109725-1870-A930-85D1-FC1E0B15CE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22" y="2411239"/>
            <a:ext cx="3280478" cy="24603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4F3E5B-8488-EEE8-17AE-63477112F7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966" y="2467013"/>
            <a:ext cx="3280478" cy="24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7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					Outline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8E49F-477A-7721-975B-C276B449D899}"/>
              </a:ext>
            </a:extLst>
          </p:cNvPr>
          <p:cNvSpPr txBox="1"/>
          <p:nvPr/>
        </p:nvSpPr>
        <p:spPr>
          <a:xfrm>
            <a:off x="4039760" y="1159138"/>
            <a:ext cx="61614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Motivation</a:t>
            </a:r>
          </a:p>
          <a:p>
            <a:pPr lvl="1"/>
            <a:r>
              <a:rPr lang="en-US" sz="2400" dirty="0"/>
              <a:t>Miscible displacement in porous media: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viscous fingering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gravitational fingering</a:t>
            </a:r>
            <a:br>
              <a:rPr lang="en-US" sz="2400" dirty="0"/>
            </a:b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Problem statement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Two-tubes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Main theorem</a:t>
            </a:r>
            <a:br>
              <a:rPr lang="en-US" sz="2400" dirty="0"/>
            </a:b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Sketch of the proof of the main theorem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Traveling waves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Geometric singular perturbation theory</a:t>
            </a:r>
          </a:p>
        </p:txBody>
      </p:sp>
      <p:pic>
        <p:nvPicPr>
          <p:cNvPr id="40" name="Picture 39" descr="A picture containing text">
            <a:extLst>
              <a:ext uri="{FF2B5EF4-FFF2-40B4-BE49-F238E27FC236}">
                <a16:creationId xmlns:a16="http://schemas.microsoft.com/office/drawing/2014/main" id="{61745022-FA1D-4392-3C7A-448602E03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0" y="0"/>
            <a:ext cx="4029369" cy="685799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52579-17F1-10E1-3CC1-803D4980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973" y="2933637"/>
            <a:ext cx="1940580" cy="1586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0C9AD-7862-4F96-1E40-45321766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098" y="1057656"/>
            <a:ext cx="2450588" cy="1496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5DCD04-30FE-61F1-D5FA-0E2D374D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8184" y="4780964"/>
            <a:ext cx="2082931" cy="170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square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D2C1444E-EE7A-89EE-5304-A0AAC44A5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6AC77-F09C-4273-3382-49F237A11D81}"/>
              </a:ext>
            </a:extLst>
          </p:cNvPr>
          <p:cNvSpPr txBox="1"/>
          <p:nvPr/>
        </p:nvSpPr>
        <p:spPr>
          <a:xfrm>
            <a:off x="7016928" y="0"/>
            <a:ext cx="517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“Miscible displacement in porous media”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Credit: Pavlov </a:t>
            </a:r>
            <a:r>
              <a:rPr lang="en-GB" sz="1600" dirty="0" err="1">
                <a:solidFill>
                  <a:schemeClr val="bg1"/>
                </a:solidFill>
              </a:rPr>
              <a:t>Dmitrii</a:t>
            </a:r>
            <a:r>
              <a:rPr lang="en-GB" sz="1600" dirty="0">
                <a:solidFill>
                  <a:schemeClr val="bg1"/>
                </a:solidFill>
              </a:rPr>
              <a:t>, St. Petersburg State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78CA0-1AA6-811B-E00F-124B4E8D8125}"/>
              </a:ext>
            </a:extLst>
          </p:cNvPr>
          <p:cNvSpPr txBox="1"/>
          <p:nvPr/>
        </p:nvSpPr>
        <p:spPr>
          <a:xfrm>
            <a:off x="8254181" y="5565338"/>
            <a:ext cx="4419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Viscous fingering phenomenon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5B263-7090-8F70-95F5-75023429DAFC}"/>
              </a:ext>
            </a:extLst>
          </p:cNvPr>
          <p:cNvSpPr txBox="1"/>
          <p:nvPr/>
        </p:nvSpPr>
        <p:spPr>
          <a:xfrm>
            <a:off x="7706432" y="6027003"/>
            <a:ext cx="409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water                         (blue </a:t>
            </a:r>
            <a:r>
              <a:rPr lang="en-GB" sz="2400" dirty="0" err="1">
                <a:solidFill>
                  <a:schemeClr val="bg1"/>
                </a:solidFill>
              </a:rPr>
              <a:t>color</a:t>
            </a:r>
            <a:r>
              <a:rPr lang="en-GB" sz="2400" dirty="0">
                <a:solidFill>
                  <a:schemeClr val="bg1"/>
                </a:solidFill>
              </a:rPr>
              <a:t>)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polymerized water  (red </a:t>
            </a:r>
            <a:r>
              <a:rPr lang="en-GB" sz="2400" dirty="0" err="1">
                <a:solidFill>
                  <a:schemeClr val="bg1"/>
                </a:solidFill>
              </a:rPr>
              <a:t>color</a:t>
            </a:r>
            <a:r>
              <a:rPr lang="en-GB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0C9E-0BF7-EDDD-5657-B28294B90A74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444A-2327-E888-781D-E45A025D34AD}"/>
              </a:ext>
            </a:extLst>
          </p:cNvPr>
          <p:cNvSpPr txBox="1"/>
          <p:nvPr/>
        </p:nvSpPr>
        <p:spPr>
          <a:xfrm>
            <a:off x="6343879" y="707886"/>
            <a:ext cx="6336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solidFill>
                  <a:schemeClr val="bg1"/>
                </a:solidFill>
              </a:rPr>
              <a:t>Homsy</a:t>
            </a:r>
            <a:r>
              <a:rPr lang="en-GB" sz="1600" dirty="0">
                <a:solidFill>
                  <a:schemeClr val="bg1"/>
                </a:solidFill>
              </a:rPr>
              <a:t> , 1987 “Viscous Fingering in Porous Media”</a:t>
            </a:r>
          </a:p>
        </p:txBody>
      </p:sp>
    </p:spTree>
    <p:extLst>
      <p:ext uri="{BB962C8B-B14F-4D97-AF65-F5344CB8AC3E}">
        <p14:creationId xmlns:p14="http://schemas.microsoft.com/office/powerpoint/2010/main" val="218683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C6545B5-CA02-6963-6BE7-2A4E212D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2" y="1326337"/>
            <a:ext cx="3565735" cy="2553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Incompressible Porous Medium </a:t>
            </a:r>
            <a:r>
              <a:rPr lang="en-GB" sz="3600" dirty="0" err="1"/>
              <a:t>eq</a:t>
            </a:r>
            <a:r>
              <a:rPr lang="en-GB" sz="3600" dirty="0"/>
              <a:t> – IPM, 2D  (Two formulations)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4FEFC-48EF-DE08-E7C9-4959D85CE1CC}"/>
              </a:ext>
            </a:extLst>
          </p:cNvPr>
          <p:cNvSpPr txBox="1"/>
          <p:nvPr/>
        </p:nvSpPr>
        <p:spPr>
          <a:xfrm>
            <a:off x="428708" y="4642376"/>
            <a:ext cx="12098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laboratory and numerical experiments show </a:t>
            </a:r>
            <a:r>
              <a:rPr lang="en-GB" sz="2400" i="1" dirty="0">
                <a:solidFill>
                  <a:srgbClr val="C00000"/>
                </a:solidFill>
              </a:rPr>
              <a:t>linear growth of the mixing zone</a:t>
            </a:r>
          </a:p>
        </p:txBody>
      </p:sp>
      <p:pic>
        <p:nvPicPr>
          <p:cNvPr id="21" name="Picture 20" descr="A red and blue background with a green arrow&#10;&#10;Description automatically generated">
            <a:extLst>
              <a:ext uri="{FF2B5EF4-FFF2-40B4-BE49-F238E27FC236}">
                <a16:creationId xmlns:a16="http://schemas.microsoft.com/office/drawing/2014/main" id="{3844705E-0843-571F-E55E-62275B792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" y="1326520"/>
            <a:ext cx="3565735" cy="2553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/>
              <p:nvPr/>
            </p:nvSpPr>
            <p:spPr>
              <a:xfrm>
                <a:off x="1691372" y="5276247"/>
                <a:ext cx="7779953" cy="4682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Question:      how to find speeds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en-GB" sz="2400" dirty="0"/>
                  <a:t> of propagation?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72" y="5276247"/>
                <a:ext cx="7779953" cy="468205"/>
              </a:xfrm>
              <a:prstGeom prst="rect">
                <a:avLst/>
              </a:prstGeom>
              <a:blipFill>
                <a:blip r:embed="rId5"/>
                <a:stretch>
                  <a:fillRect l="-1095" t="-6410" b="-2948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/>
              <p:nvPr/>
            </p:nvSpPr>
            <p:spPr>
              <a:xfrm>
                <a:off x="3944774" y="1329885"/>
                <a:ext cx="4704379" cy="18928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</a:p>
              <a:p>
                <a:endParaRPr lang="en-GB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1050" b="0" dirty="0"/>
              </a:p>
              <a:p>
                <a:r>
                  <a:rPr lang="en-GB" sz="2400" b="0" dirty="0"/>
                  <a:t>(viscosity)  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74" y="1329885"/>
                <a:ext cx="4704379" cy="1892826"/>
              </a:xfrm>
              <a:prstGeom prst="rect">
                <a:avLst/>
              </a:prstGeom>
              <a:blipFill>
                <a:blip r:embed="rId6"/>
                <a:stretch>
                  <a:fillRect l="-180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241363D8-CCE7-A269-9564-69DE6837C1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852716" y="1299836"/>
            <a:ext cx="3305632" cy="2606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/>
              <p:nvPr/>
            </p:nvSpPr>
            <p:spPr>
              <a:xfrm>
                <a:off x="3813352" y="3491631"/>
                <a:ext cx="29669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concentration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velocity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pressure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2" y="3491631"/>
                <a:ext cx="2966966" cy="923330"/>
              </a:xfrm>
              <a:prstGeom prst="rect">
                <a:avLst/>
              </a:prstGeom>
              <a:blipFill>
                <a:blip r:embed="rId8"/>
                <a:stretch>
                  <a:fillRect t="-3974" r="-1440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254AA01-0FAD-7D36-BF8E-2003666BCA7B}"/>
              </a:ext>
            </a:extLst>
          </p:cNvPr>
          <p:cNvSpPr/>
          <p:nvPr/>
        </p:nvSpPr>
        <p:spPr>
          <a:xfrm rot="5400000">
            <a:off x="1462957" y="2938095"/>
            <a:ext cx="264157" cy="2121309"/>
          </a:xfrm>
          <a:prstGeom prst="rightBrace">
            <a:avLst>
              <a:gd name="adj1" fmla="val 67887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3DB8C-7C44-5755-7FD9-786A2B04EC32}"/>
              </a:ext>
            </a:extLst>
          </p:cNvPr>
          <p:cNvSpPr txBox="1"/>
          <p:nvPr/>
        </p:nvSpPr>
        <p:spPr>
          <a:xfrm>
            <a:off x="855406" y="3997143"/>
            <a:ext cx="167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mixing zone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/>
              <p:nvPr/>
            </p:nvSpPr>
            <p:spPr>
              <a:xfrm>
                <a:off x="2619863" y="2448547"/>
                <a:ext cx="1099212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863" y="2448547"/>
                <a:ext cx="1099212" cy="4121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/>
              <p:nvPr/>
            </p:nvSpPr>
            <p:spPr>
              <a:xfrm>
                <a:off x="0" y="2430372"/>
                <a:ext cx="1312607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0372"/>
                <a:ext cx="1312607" cy="4117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D60E7-1AC2-0173-E674-C583911CCF43}"/>
              </a:ext>
            </a:extLst>
          </p:cNvPr>
          <p:cNvCxnSpPr>
            <a:cxnSpLocks/>
          </p:cNvCxnSpPr>
          <p:nvPr/>
        </p:nvCxnSpPr>
        <p:spPr>
          <a:xfrm>
            <a:off x="8863226" y="1883732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15F2B-018F-93FB-C66B-CE9BDB54103A}"/>
              </a:ext>
            </a:extLst>
          </p:cNvPr>
          <p:cNvCxnSpPr>
            <a:cxnSpLocks/>
          </p:cNvCxnSpPr>
          <p:nvPr/>
        </p:nvCxnSpPr>
        <p:spPr>
          <a:xfrm>
            <a:off x="8852716" y="3376201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D56D5-7398-9AF0-7122-1CA5E86CDEC5}"/>
              </a:ext>
            </a:extLst>
          </p:cNvPr>
          <p:cNvCxnSpPr/>
          <p:nvPr/>
        </p:nvCxnSpPr>
        <p:spPr>
          <a:xfrm flipV="1">
            <a:off x="10470576" y="1654361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5B7EC-DC44-28D3-77AA-E35A4B73FD53}"/>
              </a:ext>
            </a:extLst>
          </p:cNvPr>
          <p:cNvCxnSpPr>
            <a:cxnSpLocks/>
          </p:cNvCxnSpPr>
          <p:nvPr/>
        </p:nvCxnSpPr>
        <p:spPr>
          <a:xfrm>
            <a:off x="10470576" y="3377662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/>
              <p:nvPr/>
            </p:nvSpPr>
            <p:spPr>
              <a:xfrm>
                <a:off x="10581825" y="1432081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825" y="1432081"/>
                <a:ext cx="1105624" cy="412100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/>
              <p:nvPr/>
            </p:nvSpPr>
            <p:spPr>
              <a:xfrm>
                <a:off x="10343476" y="3367426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476" y="3367426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B8C4743-DDAA-587D-7A58-AEA8D126082C}"/>
              </a:ext>
            </a:extLst>
          </p:cNvPr>
          <p:cNvSpPr txBox="1"/>
          <p:nvPr/>
        </p:nvSpPr>
        <p:spPr>
          <a:xfrm>
            <a:off x="8990191" y="936922"/>
            <a:ext cx="2966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Gravitational fingering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82A83E-8FED-FC98-E15B-7CB35E6C9447}"/>
              </a:ext>
            </a:extLst>
          </p:cNvPr>
          <p:cNvSpPr txBox="1"/>
          <p:nvPr/>
        </p:nvSpPr>
        <p:spPr>
          <a:xfrm>
            <a:off x="8945260" y="13609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2780E4-A962-22D4-DDFB-1957BA8A9A0A}"/>
              </a:ext>
            </a:extLst>
          </p:cNvPr>
          <p:cNvSpPr txBox="1"/>
          <p:nvPr/>
        </p:nvSpPr>
        <p:spPr>
          <a:xfrm>
            <a:off x="8866297" y="340690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1AED4-ABDD-56C1-4470-567B59162E9B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2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168E4-22FF-6560-F24E-DD5CFB0F6494}"/>
              </a:ext>
            </a:extLst>
          </p:cNvPr>
          <p:cNvSpPr txBox="1"/>
          <p:nvPr/>
        </p:nvSpPr>
        <p:spPr>
          <a:xfrm>
            <a:off x="710872" y="927164"/>
            <a:ext cx="229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Viscous fingering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EF543-FEE1-8A9C-049A-6C83C193DB17}"/>
                  </a:ext>
                </a:extLst>
              </p:cNvPr>
              <p:cNvSpPr txBox="1"/>
              <p:nvPr/>
            </p:nvSpPr>
            <p:spPr>
              <a:xfrm>
                <a:off x="3947165" y="2764416"/>
                <a:ext cx="64884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(gravity)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−(0,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EF543-FEE1-8A9C-049A-6C83C193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165" y="2764416"/>
                <a:ext cx="6488482" cy="461665"/>
              </a:xfrm>
              <a:prstGeom prst="rect">
                <a:avLst/>
              </a:prstGeom>
              <a:blipFill>
                <a:blip r:embed="rId13"/>
                <a:stretch>
                  <a:fillRect l="-150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CACAF8F-1D57-4831-19E8-320CCD52CFE7}"/>
              </a:ext>
            </a:extLst>
          </p:cNvPr>
          <p:cNvSpPr txBox="1"/>
          <p:nvPr/>
        </p:nvSpPr>
        <p:spPr>
          <a:xfrm>
            <a:off x="597309" y="7304245"/>
            <a:ext cx="10791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industrial application: </a:t>
            </a:r>
          </a:p>
          <a:p>
            <a:r>
              <a:rPr lang="en-GB" sz="2400" dirty="0"/>
              <a:t>	optimization of injection schemes in chemical enhanced oil recovery methods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461CC-B7A2-2BEB-2E12-1123B89790E5}"/>
              </a:ext>
            </a:extLst>
          </p:cNvPr>
          <p:cNvSpPr txBox="1"/>
          <p:nvPr/>
        </p:nvSpPr>
        <p:spPr>
          <a:xfrm>
            <a:off x="12998078" y="5238733"/>
            <a:ext cx="31432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/>
              <a:t>Industrial application:</a:t>
            </a:r>
            <a:br>
              <a:rPr lang="en-GB" sz="2400" b="0" dirty="0"/>
            </a:br>
            <a:r>
              <a:rPr lang="en-GB" sz="2400" b="0" dirty="0"/>
              <a:t>2022 – patent (Russia)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7105E-0C70-F9A4-548E-28E553EFA195}"/>
                  </a:ext>
                </a:extLst>
              </p:cNvPr>
              <p:cNvSpPr txBox="1"/>
              <p:nvPr/>
            </p:nvSpPr>
            <p:spPr>
              <a:xfrm>
                <a:off x="7052741" y="3477989"/>
                <a:ext cx="177029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dirty="0"/>
                  <a:t> – diffusion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mobility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– permeability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7105E-0C70-F9A4-548E-28E553EFA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1" y="3477989"/>
                <a:ext cx="1770293" cy="923330"/>
              </a:xfrm>
              <a:prstGeom prst="rect">
                <a:avLst/>
              </a:prstGeom>
              <a:blipFill>
                <a:blip r:embed="rId14"/>
                <a:stretch>
                  <a:fillRect t="-3974" r="-2759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3297312-E31F-A9B2-2E82-F8D14F7430D4}"/>
              </a:ext>
            </a:extLst>
          </p:cNvPr>
          <p:cNvSpPr txBox="1"/>
          <p:nvPr/>
        </p:nvSpPr>
        <p:spPr>
          <a:xfrm>
            <a:off x="88502" y="6013362"/>
            <a:ext cx="11598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600" i="1" dirty="0"/>
            </a:br>
            <a:r>
              <a:rPr lang="en-GB" sz="1600" i="1" dirty="0"/>
              <a:t>[2] </a:t>
            </a:r>
            <a:r>
              <a:rPr lang="en-GB" sz="1600" i="1" dirty="0" err="1"/>
              <a:t>Bakharev</a:t>
            </a:r>
            <a:r>
              <a:rPr lang="en-GB" sz="1600" i="1" dirty="0"/>
              <a:t>, F., </a:t>
            </a:r>
            <a:r>
              <a:rPr lang="en-GB" sz="1600" i="1" dirty="0" err="1"/>
              <a:t>Enin</a:t>
            </a:r>
            <a:r>
              <a:rPr lang="en-GB" sz="1600" i="1" dirty="0"/>
              <a:t>, A., </a:t>
            </a:r>
            <a:r>
              <a:rPr lang="en-GB" sz="1600" i="1" dirty="0" err="1"/>
              <a:t>Groman</a:t>
            </a:r>
            <a:r>
              <a:rPr lang="en-GB" sz="1600" i="1" dirty="0"/>
              <a:t>, A., </a:t>
            </a:r>
            <a:r>
              <a:rPr lang="en-GB" sz="1600" i="1" dirty="0" err="1"/>
              <a:t>Kalyuzhnyuk</a:t>
            </a:r>
            <a:r>
              <a:rPr lang="en-GB" sz="1600" i="1" dirty="0"/>
              <a:t>, A., </a:t>
            </a:r>
            <a:r>
              <a:rPr lang="en-GB" sz="1600" i="1" dirty="0" err="1"/>
              <a:t>Matveenko</a:t>
            </a:r>
            <a:r>
              <a:rPr lang="en-GB" sz="1600" i="1" dirty="0"/>
              <a:t>, S., </a:t>
            </a:r>
            <a:r>
              <a:rPr lang="en-GB" sz="1600" b="1" i="1" dirty="0"/>
              <a:t>Petrova, Y.</a:t>
            </a:r>
            <a:r>
              <a:rPr lang="en-GB" sz="1600" i="1" dirty="0"/>
              <a:t>, </a:t>
            </a:r>
            <a:r>
              <a:rPr lang="en-GB" sz="1600" i="1" dirty="0" err="1"/>
              <a:t>Starkov</a:t>
            </a:r>
            <a:r>
              <a:rPr lang="en-GB" sz="1600" i="1" dirty="0"/>
              <a:t>, I. and </a:t>
            </a:r>
            <a:r>
              <a:rPr lang="en-GB" sz="1600" i="1" dirty="0" err="1"/>
              <a:t>Tikhomirov</a:t>
            </a:r>
            <a:r>
              <a:rPr lang="en-GB" sz="1600" i="1" dirty="0"/>
              <a:t>, S.,  Velocity of viscous fingers in miscible displacement: Comparison with analytical models. Journal of Computational and Applied Mathematics, 2022.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5812E-9B9A-FC6C-CBBE-1686E87A26CB}"/>
              </a:ext>
            </a:extLst>
          </p:cNvPr>
          <p:cNvSpPr txBox="1"/>
          <p:nvPr/>
        </p:nvSpPr>
        <p:spPr>
          <a:xfrm>
            <a:off x="101326" y="5957600"/>
            <a:ext cx="11773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[1] </a:t>
            </a:r>
            <a:r>
              <a:rPr lang="en-GB" sz="1600" i="1" dirty="0" err="1"/>
              <a:t>Nijjer</a:t>
            </a:r>
            <a:r>
              <a:rPr lang="en-GB" sz="1600" i="1" dirty="0"/>
              <a:t> J., Hewitt D., and Neufeld J. The dynamics of miscible viscous fingering from onset to shutdown.   Journal of Fluid Mechanics, 2018.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BEA50-BAB7-5571-F7FA-0E652A524B0F}"/>
              </a:ext>
            </a:extLst>
          </p:cNvPr>
          <p:cNvSpPr txBox="1"/>
          <p:nvPr/>
        </p:nvSpPr>
        <p:spPr>
          <a:xfrm>
            <a:off x="11050947" y="454131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[1], [2]</a:t>
            </a:r>
          </a:p>
        </p:txBody>
      </p:sp>
    </p:spTree>
    <p:extLst>
      <p:ext uri="{BB962C8B-B14F-4D97-AF65-F5344CB8AC3E}">
        <p14:creationId xmlns:p14="http://schemas.microsoft.com/office/powerpoint/2010/main" val="22452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4" grpId="0" animBg="1"/>
      <p:bldP spid="5" grpId="0"/>
      <p:bldP spid="6" grpId="0"/>
      <p:bldP spid="10" grpId="0"/>
      <p:bldP spid="26" grpId="0"/>
      <p:bldP spid="32" grpId="0"/>
      <p:bldP spid="34" grpId="0"/>
      <p:bldP spid="36" grpId="0"/>
      <p:bldP spid="37" grpId="0"/>
      <p:bldP spid="13" grpId="0"/>
      <p:bldP spid="11" grpId="0"/>
      <p:bldP spid="25" grpId="0"/>
      <p:bldP spid="30" grpId="0"/>
      <p:bldP spid="3" grpId="0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GB" sz="39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GB" sz="4000" dirty="0"/>
                      <m:t>(</m:t>
                    </m:r>
                    <m:r>
                      <m:rPr>
                        <m:nor/>
                      </m:rPr>
                      <a:rPr lang="en-GB" sz="4000" dirty="0"/>
                      <m:t>without</m:t>
                    </m:r>
                    <m:r>
                      <m:rPr>
                        <m:nor/>
                      </m:rPr>
                      <a:rPr lang="en-GB" sz="4000" dirty="0"/>
                      <m:t> </m:t>
                    </m:r>
                    <m:r>
                      <m:rPr>
                        <m:nor/>
                      </m:rPr>
                      <a:rPr lang="en-GB" sz="4000" dirty="0"/>
                      <m:t>diffusion</m:t>
                    </m:r>
                    <m:r>
                      <m:rPr>
                        <m:nor/>
                      </m:rPr>
                      <a:rPr lang="en-GB" sz="4000" dirty="0"/>
                      <m:t>)</m:t>
                    </m:r>
                  </m:oMath>
                </a14:m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b="-8075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C0964-1B36-8D13-83E1-F549FA67EDD3}"/>
                  </a:ext>
                </a:extLst>
              </p:cNvPr>
              <p:cNvSpPr txBox="1"/>
              <p:nvPr/>
            </p:nvSpPr>
            <p:spPr>
              <a:xfrm>
                <a:off x="4862707" y="1085409"/>
                <a:ext cx="2351508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C0964-1B36-8D13-83E1-F549FA67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07" y="1085409"/>
                <a:ext cx="235150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09DD0-DEF7-0BD6-76E9-9F5E7A1970C8}"/>
                  </a:ext>
                </a:extLst>
              </p:cNvPr>
              <p:cNvSpPr txBox="1"/>
              <p:nvPr/>
            </p:nvSpPr>
            <p:spPr>
              <a:xfrm>
                <a:off x="4987199" y="1966017"/>
                <a:ext cx="6091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     </a:t>
                </a:r>
                <a:r>
                  <a:rPr lang="en-GB" sz="2000" dirty="0"/>
                  <a:t> (</a:t>
                </a:r>
                <a:r>
                  <a:rPr lang="en-GB" sz="2000" dirty="0" err="1"/>
                  <a:t>Biot</a:t>
                </a:r>
                <a:r>
                  <a:rPr lang="en-GB" sz="2000" dirty="0"/>
                  <a:t>-Savart law)</a:t>
                </a:r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09DD0-DEF7-0BD6-76E9-9F5E7A19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99" y="1966017"/>
                <a:ext cx="6091093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402BBF1-1937-19FA-47F4-BCDC41F31293}"/>
              </a:ext>
            </a:extLst>
          </p:cNvPr>
          <p:cNvSpPr txBox="1"/>
          <p:nvPr/>
        </p:nvSpPr>
        <p:spPr>
          <a:xfrm>
            <a:off x="1123122" y="1253852"/>
            <a:ext cx="320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Active scalar</a:t>
            </a:r>
            <a:r>
              <a:rPr lang="en-GB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8EA14E-6ECA-B77A-CBB6-7C8C45DB166D}"/>
                  </a:ext>
                </a:extLst>
              </p:cNvPr>
              <p:cNvSpPr txBox="1"/>
              <p:nvPr/>
            </p:nvSpPr>
            <p:spPr>
              <a:xfrm>
                <a:off x="64246" y="3483499"/>
                <a:ext cx="11681531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u="sng" dirty="0"/>
                  <a:t>Existence</a:t>
                </a:r>
                <a:r>
                  <a:rPr lang="en-GB" sz="2000" dirty="0"/>
                  <a:t>: smooth initial data</a:t>
                </a:r>
              </a:p>
              <a:p>
                <a:r>
                  <a:rPr lang="en-GB" sz="2000" dirty="0"/>
                  <a:t>	2007 – D. Cordoba, F. Gancedo, R. </a:t>
                </a:r>
                <a:r>
                  <a:rPr lang="en-GB" sz="2000" dirty="0" err="1"/>
                  <a:t>Orive</a:t>
                </a:r>
                <a:r>
                  <a:rPr lang="en-GB" sz="2000" dirty="0"/>
                  <a:t> (JMP): local well-</a:t>
                </a:r>
                <a:r>
                  <a:rPr lang="en-GB" sz="2000" dirty="0" err="1"/>
                  <a:t>posedness</a:t>
                </a:r>
                <a:r>
                  <a:rPr lang="en-GB" sz="2000" dirty="0"/>
                  <a:t> for initial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br>
                  <a:rPr lang="en-GB" sz="2000" dirty="0"/>
                </a:br>
                <a:r>
                  <a:rPr lang="en-GB" sz="600" dirty="0"/>
                  <a:t>	</a:t>
                </a:r>
                <a:br>
                  <a:rPr lang="en-GB" sz="2000" dirty="0"/>
                </a:br>
                <a:r>
                  <a:rPr lang="en-GB" sz="2000" dirty="0"/>
                  <a:t>			global solution vs finite-time blow-up?</a:t>
                </a:r>
              </a:p>
              <a:p>
                <a:br>
                  <a:rPr lang="en-GB" sz="600" dirty="0"/>
                </a:br>
                <a:r>
                  <a:rPr lang="en-GB" sz="2000" dirty="0"/>
                  <a:t>	2017 – </a:t>
                </a:r>
                <a:r>
                  <a:rPr lang="en-GB" sz="2000" dirty="0" err="1"/>
                  <a:t>Elgindi</a:t>
                </a:r>
                <a:r>
                  <a:rPr lang="en-GB" sz="2000" dirty="0"/>
                  <a:t> (ARMA): global solution for small perturbations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	2023 – Kiselev, Yao (ARMA): if solutions stay “smooth” for all times, then there is blow-up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=+∞  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8EA14E-6ECA-B77A-CBB6-7C8C45DB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" y="3483499"/>
                <a:ext cx="11681531" cy="1862048"/>
              </a:xfrm>
              <a:prstGeom prst="rect">
                <a:avLst/>
              </a:prstGeom>
              <a:blipFill>
                <a:blip r:embed="rId6"/>
                <a:stretch>
                  <a:fillRect l="-574" t="-1634" b="-22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F804ABF-8C20-1EA6-6E65-3A536E5045EB}"/>
              </a:ext>
            </a:extLst>
          </p:cNvPr>
          <p:cNvSpPr txBox="1"/>
          <p:nvPr/>
        </p:nvSpPr>
        <p:spPr>
          <a:xfrm>
            <a:off x="51519" y="5365321"/>
            <a:ext cx="751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Uniqueness</a:t>
            </a:r>
            <a:r>
              <a:rPr lang="en-GB" sz="2000" dirty="0"/>
              <a:t>: non-uniqueness of weak solutions </a:t>
            </a:r>
            <a:r>
              <a:rPr lang="pt-BR" sz="2000" dirty="0"/>
              <a:t>–</a:t>
            </a:r>
            <a:r>
              <a:rPr lang="en-GB" sz="2000" dirty="0"/>
              <a:t> </a:t>
            </a:r>
            <a:r>
              <a:rPr lang="pt-BR" sz="2000" dirty="0" err="1"/>
              <a:t>by</a:t>
            </a:r>
            <a:r>
              <a:rPr lang="pt-BR" sz="2000" dirty="0"/>
              <a:t> </a:t>
            </a:r>
            <a:r>
              <a:rPr lang="pt-BR" sz="2000" dirty="0" err="1"/>
              <a:t>convex</a:t>
            </a:r>
            <a:r>
              <a:rPr lang="pt-BR" sz="2000" dirty="0"/>
              <a:t> </a:t>
            </a:r>
            <a:r>
              <a:rPr lang="pt-BR" sz="2000" dirty="0" err="1"/>
              <a:t>integration</a:t>
            </a:r>
            <a:endParaRPr lang="pt-BR" sz="2000" dirty="0"/>
          </a:p>
          <a:p>
            <a:r>
              <a:rPr lang="pt-BR" sz="2000" dirty="0"/>
              <a:t>	2011 – Córdoba, Faraco, </a:t>
            </a:r>
            <a:r>
              <a:rPr lang="pt-BR" sz="2000" dirty="0" err="1"/>
              <a:t>Gancedo</a:t>
            </a:r>
            <a:r>
              <a:rPr lang="pt-BR" sz="2000" dirty="0"/>
              <a:t> (ARMA)</a:t>
            </a:r>
          </a:p>
          <a:p>
            <a:r>
              <a:rPr lang="en-GB" sz="2000" dirty="0"/>
              <a:t>	2012 </a:t>
            </a:r>
            <a:r>
              <a:rPr lang="pt-BR" sz="2000" dirty="0"/>
              <a:t>–</a:t>
            </a:r>
            <a:r>
              <a:rPr lang="en-GB" sz="2000" dirty="0"/>
              <a:t> L. </a:t>
            </a:r>
            <a:r>
              <a:rPr lang="en-GB" sz="2000" dirty="0" err="1"/>
              <a:t>Szekelyhidi</a:t>
            </a:r>
            <a:r>
              <a:rPr lang="en-GB" sz="2000" dirty="0"/>
              <a:t> Jr.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C8C9E-260C-2DC6-A35A-529A1884AFD9}"/>
              </a:ext>
            </a:extLst>
          </p:cNvPr>
          <p:cNvSpPr txBox="1"/>
          <p:nvPr/>
        </p:nvSpPr>
        <p:spPr>
          <a:xfrm>
            <a:off x="6493608" y="8596257"/>
            <a:ext cx="415668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Neglect advection in </a:t>
            </a:r>
            <a:r>
              <a:rPr lang="en-GB" sz="2400" i="1" dirty="0"/>
              <a:t>transverse</a:t>
            </a:r>
            <a:r>
              <a:rPr lang="en-GB" sz="2400" dirty="0"/>
              <a:t> direction!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ED7FA9-3ADA-15D5-537E-CDA78248A051}"/>
              </a:ext>
            </a:extLst>
          </p:cNvPr>
          <p:cNvSpPr txBox="1"/>
          <p:nvPr/>
        </p:nvSpPr>
        <p:spPr>
          <a:xfrm>
            <a:off x="7226626" y="4167731"/>
            <a:ext cx="71686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3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FC901-050B-5AFC-4FF9-E4280810DB21}"/>
              </a:ext>
            </a:extLst>
          </p:cNvPr>
          <p:cNvSpPr txBox="1"/>
          <p:nvPr/>
        </p:nvSpPr>
        <p:spPr>
          <a:xfrm>
            <a:off x="7666725" y="6929699"/>
            <a:ext cx="64272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/>
              <a:t>[2] </a:t>
            </a:r>
            <a:r>
              <a:rPr lang="en-GB" sz="1400" i="1" dirty="0" err="1"/>
              <a:t>Bakharev</a:t>
            </a:r>
            <a:r>
              <a:rPr lang="en-GB" sz="1400" i="1" dirty="0"/>
              <a:t>, F., </a:t>
            </a:r>
            <a:r>
              <a:rPr lang="en-GB" sz="1400" i="1" dirty="0" err="1"/>
              <a:t>Enin</a:t>
            </a:r>
            <a:r>
              <a:rPr lang="en-GB" sz="1400" i="1" dirty="0"/>
              <a:t>, A., </a:t>
            </a:r>
            <a:r>
              <a:rPr lang="en-GB" sz="1400" i="1" dirty="0" err="1"/>
              <a:t>Groman</a:t>
            </a:r>
            <a:r>
              <a:rPr lang="en-GB" sz="1400" i="1" dirty="0"/>
              <a:t>, A., </a:t>
            </a:r>
            <a:r>
              <a:rPr lang="en-GB" sz="1400" i="1" dirty="0" err="1"/>
              <a:t>Kalyuzhnyuk</a:t>
            </a:r>
            <a:r>
              <a:rPr lang="en-GB" sz="1400" i="1" dirty="0"/>
              <a:t>, A., </a:t>
            </a:r>
            <a:r>
              <a:rPr lang="en-GB" sz="1400" i="1" dirty="0" err="1"/>
              <a:t>Matveenko</a:t>
            </a:r>
            <a:r>
              <a:rPr lang="en-GB" sz="1400" i="1" dirty="0"/>
              <a:t>, S., </a:t>
            </a:r>
            <a:r>
              <a:rPr lang="en-GB" sz="1400" b="1" i="1" dirty="0"/>
              <a:t>Petrova, Y.</a:t>
            </a:r>
            <a:r>
              <a:rPr lang="en-GB" sz="1400" i="1" dirty="0"/>
              <a:t>, </a:t>
            </a:r>
            <a:r>
              <a:rPr lang="en-GB" sz="1400" i="1" dirty="0" err="1"/>
              <a:t>Starkov</a:t>
            </a:r>
            <a:r>
              <a:rPr lang="en-GB" sz="1400" i="1" dirty="0"/>
              <a:t>, I. and </a:t>
            </a:r>
            <a:r>
              <a:rPr lang="en-GB" sz="1400" i="1" dirty="0" err="1"/>
              <a:t>Tikhomirov</a:t>
            </a:r>
            <a:r>
              <a:rPr lang="en-GB" sz="1400" i="1" dirty="0"/>
              <a:t>, S.,  Velocity of viscous fingers in miscible displacement: Comparison with analytical models. Journal of Computational and Applied Mathematics, 2022.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2135A-D606-38EA-59BC-6FA4B1A0FDC1}"/>
              </a:ext>
            </a:extLst>
          </p:cNvPr>
          <p:cNvSpPr txBox="1"/>
          <p:nvPr/>
        </p:nvSpPr>
        <p:spPr>
          <a:xfrm>
            <a:off x="5405277" y="7649396"/>
            <a:ext cx="6375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/>
            <a:r>
              <a:rPr lang="en-GB" sz="1400" i="1" dirty="0"/>
              <a:t>[6] </a:t>
            </a:r>
            <a:r>
              <a:rPr lang="en-GB" sz="1400" i="1" dirty="0" err="1"/>
              <a:t>Bakharev</a:t>
            </a:r>
            <a:r>
              <a:rPr lang="en-GB" sz="1400" i="1" dirty="0"/>
              <a:t> F., </a:t>
            </a:r>
            <a:r>
              <a:rPr lang="en-GB" sz="1400" i="1" dirty="0" err="1"/>
              <a:t>Enin</a:t>
            </a:r>
            <a:r>
              <a:rPr lang="en-GB" sz="1400" i="1" dirty="0"/>
              <a:t> A., </a:t>
            </a:r>
            <a:r>
              <a:rPr lang="en-GB" sz="1400" i="1" dirty="0" err="1"/>
              <a:t>Matveenko</a:t>
            </a:r>
            <a:r>
              <a:rPr lang="en-GB" sz="1400" i="1" dirty="0"/>
              <a:t> S., </a:t>
            </a:r>
            <a:r>
              <a:rPr lang="en-GB" sz="1400" i="1" dirty="0" err="1"/>
              <a:t>Rastegaev</a:t>
            </a:r>
            <a:r>
              <a:rPr lang="en-GB" sz="1400" i="1" dirty="0"/>
              <a:t> N., Pavlov D., </a:t>
            </a:r>
            <a:r>
              <a:rPr lang="en-GB" sz="1400" i="1" dirty="0" err="1"/>
              <a:t>Tikhomirov</a:t>
            </a:r>
            <a:r>
              <a:rPr lang="en-GB" sz="1400" i="1" dirty="0"/>
              <a:t> S.</a:t>
            </a:r>
            <a:br>
              <a:rPr lang="en-GB" sz="1400" i="1" dirty="0"/>
            </a:br>
            <a:r>
              <a:rPr lang="en-GB" sz="1400" i="1" dirty="0"/>
              <a:t>Relation between size of mixing zone and intermediate concentration in</a:t>
            </a:r>
          </a:p>
          <a:p>
            <a:pPr marL="0" indent="0" algn="l" rtl="0"/>
            <a:r>
              <a:rPr lang="en-GB" sz="1400" i="1" dirty="0"/>
              <a:t>miscible displacement. </a:t>
            </a:r>
            <a:r>
              <a:rPr lang="en-GB" sz="1400" i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arXiv:2310.14260</a:t>
            </a:r>
            <a:endParaRPr lang="en-GB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B6E21-0DAA-5756-AAE9-F913C60C4293}"/>
              </a:ext>
            </a:extLst>
          </p:cNvPr>
          <p:cNvSpPr txBox="1"/>
          <p:nvPr/>
        </p:nvSpPr>
        <p:spPr>
          <a:xfrm>
            <a:off x="64246" y="2424003"/>
            <a:ext cx="1117588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Discontinuous initial data</a:t>
            </a:r>
            <a:r>
              <a:rPr lang="en-GB" sz="2000" dirty="0"/>
              <a:t>:  free boundary problem (Muskat problem) – ill-posed for unstable stratification</a:t>
            </a:r>
            <a:br>
              <a:rPr lang="en-GB" sz="2000" dirty="0"/>
            </a:br>
            <a:br>
              <a:rPr lang="en-GB" sz="300" dirty="0"/>
            </a:br>
            <a:r>
              <a:rPr lang="en-GB" sz="2000" dirty="0"/>
              <a:t>	2011 - A. Córdoba, D. Córdoba, F. Gancedo (Annals of Mathematics)</a:t>
            </a:r>
            <a:br>
              <a:rPr lang="en-GB" sz="2000" dirty="0"/>
            </a:br>
            <a:r>
              <a:rPr lang="en-GB" sz="2000" dirty="0"/>
              <a:t>		“Interface evolution: the Hele-Shaw and Muskat problems”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46327-A6FB-E7DE-D5A3-E7AEB5FEC002}"/>
              </a:ext>
            </a:extLst>
          </p:cNvPr>
          <p:cNvSpPr txBox="1"/>
          <p:nvPr/>
        </p:nvSpPr>
        <p:spPr>
          <a:xfrm>
            <a:off x="5133453" y="6302400"/>
            <a:ext cx="2289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…and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7817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41" grpId="0" animBg="1"/>
      <p:bldP spid="7" grpId="0"/>
      <p:bldP spid="15" grpId="0"/>
      <p:bldP spid="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  (with diffusion)</a:t>
                </a:r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t="-621" b="-869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57C8C9E-260C-2DC6-A35A-529A1884AFD9}"/>
              </a:ext>
            </a:extLst>
          </p:cNvPr>
          <p:cNvSpPr txBox="1"/>
          <p:nvPr/>
        </p:nvSpPr>
        <p:spPr>
          <a:xfrm>
            <a:off x="6493608" y="8596257"/>
            <a:ext cx="415668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Neglect advection in </a:t>
            </a:r>
            <a:r>
              <a:rPr lang="en-GB" sz="2400" i="1" dirty="0"/>
              <a:t>transverse</a:t>
            </a:r>
            <a:r>
              <a:rPr lang="en-GB" sz="2400" dirty="0"/>
              <a:t> direction!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/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000" u="sng" dirty="0"/>
                  <a:t>Transverse Flow Equilibrium</a:t>
                </a:r>
                <a:r>
                  <a:rPr lang="en-GB" sz="2000" dirty="0"/>
                  <a:t> = TFE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blipFill>
                <a:blip r:embed="rId4"/>
                <a:stretch>
                  <a:fillRect l="-1585"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4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49B78-1E71-7AB2-E8A2-62FB37C9B915}"/>
              </a:ext>
            </a:extLst>
          </p:cNvPr>
          <p:cNvSpPr txBox="1"/>
          <p:nvPr/>
        </p:nvSpPr>
        <p:spPr>
          <a:xfrm>
            <a:off x="3746744" y="6369796"/>
            <a:ext cx="549372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        Question:        </a:t>
            </a:r>
            <a:r>
              <a:rPr lang="en-US" sz="2000" dirty="0"/>
              <a:t>Are those estimates sharp?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/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GB" sz="2400" b="0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3CFC901-050B-5AFC-4FF9-E4280810DB21}"/>
              </a:ext>
            </a:extLst>
          </p:cNvPr>
          <p:cNvSpPr txBox="1"/>
          <p:nvPr/>
        </p:nvSpPr>
        <p:spPr>
          <a:xfrm>
            <a:off x="7666725" y="6929699"/>
            <a:ext cx="64272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/>
              <a:t>[2] </a:t>
            </a:r>
            <a:r>
              <a:rPr lang="en-GB" sz="1400" i="1" dirty="0" err="1"/>
              <a:t>Bakharev</a:t>
            </a:r>
            <a:r>
              <a:rPr lang="en-GB" sz="1400" i="1" dirty="0"/>
              <a:t>, F., </a:t>
            </a:r>
            <a:r>
              <a:rPr lang="en-GB" sz="1400" i="1" dirty="0" err="1"/>
              <a:t>Enin</a:t>
            </a:r>
            <a:r>
              <a:rPr lang="en-GB" sz="1400" i="1" dirty="0"/>
              <a:t>, A., </a:t>
            </a:r>
            <a:r>
              <a:rPr lang="en-GB" sz="1400" i="1" dirty="0" err="1"/>
              <a:t>Groman</a:t>
            </a:r>
            <a:r>
              <a:rPr lang="en-GB" sz="1400" i="1" dirty="0"/>
              <a:t>, A., </a:t>
            </a:r>
            <a:r>
              <a:rPr lang="en-GB" sz="1400" i="1" dirty="0" err="1"/>
              <a:t>Kalyuzhnyuk</a:t>
            </a:r>
            <a:r>
              <a:rPr lang="en-GB" sz="1400" i="1" dirty="0"/>
              <a:t>, A., </a:t>
            </a:r>
            <a:r>
              <a:rPr lang="en-GB" sz="1400" i="1" dirty="0" err="1"/>
              <a:t>Matveenko</a:t>
            </a:r>
            <a:r>
              <a:rPr lang="en-GB" sz="1400" i="1" dirty="0"/>
              <a:t>, S., </a:t>
            </a:r>
            <a:r>
              <a:rPr lang="en-GB" sz="1400" b="1" i="1" dirty="0"/>
              <a:t>Petrova, Y.</a:t>
            </a:r>
            <a:r>
              <a:rPr lang="en-GB" sz="1400" i="1" dirty="0"/>
              <a:t>, </a:t>
            </a:r>
            <a:r>
              <a:rPr lang="en-GB" sz="1400" i="1" dirty="0" err="1"/>
              <a:t>Starkov</a:t>
            </a:r>
            <a:r>
              <a:rPr lang="en-GB" sz="1400" i="1" dirty="0"/>
              <a:t>, I. and </a:t>
            </a:r>
            <a:r>
              <a:rPr lang="en-GB" sz="1400" i="1" dirty="0" err="1"/>
              <a:t>Tikhomirov</a:t>
            </a:r>
            <a:r>
              <a:rPr lang="en-GB" sz="1400" i="1" dirty="0"/>
              <a:t>, S.,  Velocity of viscous fingers in miscible displacement: Comparison with analytical models. Journal of Computational and Applied Mathematics, 2022.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2135A-D606-38EA-59BC-6FA4B1A0FDC1}"/>
              </a:ext>
            </a:extLst>
          </p:cNvPr>
          <p:cNvSpPr txBox="1"/>
          <p:nvPr/>
        </p:nvSpPr>
        <p:spPr>
          <a:xfrm>
            <a:off x="5405277" y="7649396"/>
            <a:ext cx="6375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/>
            <a:r>
              <a:rPr lang="en-GB" sz="1400" i="1" dirty="0"/>
              <a:t>[6] </a:t>
            </a:r>
            <a:r>
              <a:rPr lang="en-GB" sz="1400" i="1" dirty="0" err="1"/>
              <a:t>Bakharev</a:t>
            </a:r>
            <a:r>
              <a:rPr lang="en-GB" sz="1400" i="1" dirty="0"/>
              <a:t> F., </a:t>
            </a:r>
            <a:r>
              <a:rPr lang="en-GB" sz="1400" i="1" dirty="0" err="1"/>
              <a:t>Enin</a:t>
            </a:r>
            <a:r>
              <a:rPr lang="en-GB" sz="1400" i="1" dirty="0"/>
              <a:t> A., </a:t>
            </a:r>
            <a:r>
              <a:rPr lang="en-GB" sz="1400" i="1" dirty="0" err="1"/>
              <a:t>Matveenko</a:t>
            </a:r>
            <a:r>
              <a:rPr lang="en-GB" sz="1400" i="1" dirty="0"/>
              <a:t> S., </a:t>
            </a:r>
            <a:r>
              <a:rPr lang="en-GB" sz="1400" i="1" dirty="0" err="1"/>
              <a:t>Rastegaev</a:t>
            </a:r>
            <a:r>
              <a:rPr lang="en-GB" sz="1400" i="1" dirty="0"/>
              <a:t> N., Pavlov D., </a:t>
            </a:r>
            <a:r>
              <a:rPr lang="en-GB" sz="1400" i="1" dirty="0" err="1"/>
              <a:t>Tikhomirov</a:t>
            </a:r>
            <a:r>
              <a:rPr lang="en-GB" sz="1400" i="1" dirty="0"/>
              <a:t> S.</a:t>
            </a:r>
            <a:br>
              <a:rPr lang="en-GB" sz="1400" i="1" dirty="0"/>
            </a:br>
            <a:r>
              <a:rPr lang="en-GB" sz="1400" i="1" dirty="0"/>
              <a:t>Relation between size of mixing zone and intermediate concentration in</a:t>
            </a:r>
          </a:p>
          <a:p>
            <a:pPr marL="0" indent="0" algn="l" rtl="0"/>
            <a:r>
              <a:rPr lang="en-GB" sz="1400" i="1" dirty="0"/>
              <a:t>miscible displacement. </a:t>
            </a:r>
            <a:r>
              <a:rPr lang="en-GB" sz="14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arXiv:2310.14260</a:t>
            </a:r>
            <a:endParaRPr lang="en-GB" sz="14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59EA9-906A-4792-E0FA-8B9368269A29}"/>
              </a:ext>
            </a:extLst>
          </p:cNvPr>
          <p:cNvSpPr txBox="1"/>
          <p:nvPr/>
        </p:nvSpPr>
        <p:spPr>
          <a:xfrm>
            <a:off x="12762935" y="399649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/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Estimates on the growth:</a:t>
                </a:r>
                <a:br>
                  <a:rPr lang="en-GB" sz="2000" u="sng" dirty="0"/>
                </a:br>
                <a:endParaRPr lang="en-US" sz="1000" dirty="0"/>
              </a:p>
              <a:p>
                <a:r>
                  <a:rPr lang="en-US" sz="2000" dirty="0"/>
                  <a:t>2005 - Otto, Menon. Proved estimates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Full model (IPM)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Simplified</a:t>
                </a:r>
                <a:r>
                  <a:rPr lang="en-US" sz="2000" b="0" dirty="0"/>
                  <a:t> model (TFE)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blipFill>
                <a:blip r:embed="rId7"/>
                <a:stretch>
                  <a:fillRect l="-1052" t="-2033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15D306-0EDD-9AAC-3B0B-56ED7E4C804F}"/>
                  </a:ext>
                </a:extLst>
              </p:cNvPr>
              <p:cNvSpPr txBox="1"/>
              <p:nvPr/>
            </p:nvSpPr>
            <p:spPr>
              <a:xfrm>
                <a:off x="363534" y="4086931"/>
                <a:ext cx="85551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u="sng" dirty="0"/>
                  <a:t>Idea of proof</a:t>
                </a:r>
                <a:r>
                  <a:rPr lang="en-GB" sz="2000" dirty="0"/>
                  <a:t> (TFE): comparison to 1D Burgers </a:t>
                </a:r>
                <a:r>
                  <a:rPr lang="en-GB" sz="2000" dirty="0" err="1"/>
                  <a:t>eq</a:t>
                </a:r>
                <a:r>
                  <a:rPr lang="en-GB" sz="2000" dirty="0"/>
                  <a:t>	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000" dirty="0"/>
                  <a:t> then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≤1−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15D306-0EDD-9AAC-3B0B-56ED7E4C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4" y="4086931"/>
                <a:ext cx="8555163" cy="400110"/>
              </a:xfrm>
              <a:prstGeom prst="rect">
                <a:avLst/>
              </a:prstGeom>
              <a:blipFill>
                <a:blip r:embed="rId8"/>
                <a:stretch>
                  <a:fillRect l="-784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AC99D9-614D-8336-07CA-0539D7119638}"/>
                  </a:ext>
                </a:extLst>
              </p:cNvPr>
              <p:cNvSpPr txBox="1"/>
              <p:nvPr/>
            </p:nvSpPr>
            <p:spPr>
              <a:xfrm>
                <a:off x="3684029" y="4789791"/>
                <a:ext cx="4887923" cy="4909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+(1−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</m:oMath>
                  </m:oMathPara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AC99D9-614D-8336-07CA-0539D711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29" y="4789791"/>
                <a:ext cx="4887923" cy="490904"/>
              </a:xfrm>
              <a:prstGeom prst="rect">
                <a:avLst/>
              </a:prstGeom>
              <a:blipFill>
                <a:blip r:embed="rId9"/>
                <a:stretch>
                  <a:fillRect b="-9639"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7A1272-0EAE-DDA2-1385-5553A566B96F}"/>
                  </a:ext>
                </a:extLst>
              </p:cNvPr>
              <p:cNvSpPr txBox="1"/>
              <p:nvPr/>
            </p:nvSpPr>
            <p:spPr>
              <a:xfrm>
                <a:off x="399780" y="5502416"/>
                <a:ext cx="884006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Theorem</a:t>
                </a:r>
                <a:r>
                  <a:rPr lang="en-GB" sz="2000" dirty="0"/>
                  <a:t> (Otto, Menon):       If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</a:t>
                </a:r>
              </a:p>
              <a:p>
                <a:r>
                  <a:rPr lang="en-GB" sz="2000" dirty="0"/>
                  <a:t>			    then    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for any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7A1272-0EAE-DDA2-1385-5553A566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0" y="5502416"/>
                <a:ext cx="8840067" cy="707886"/>
              </a:xfrm>
              <a:prstGeom prst="rect">
                <a:avLst/>
              </a:prstGeom>
              <a:blipFill>
                <a:blip r:embed="rId10"/>
                <a:stretch>
                  <a:fillRect l="-75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6C89C6F-EABD-0764-FC2F-32DF19AA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791533" y="995190"/>
            <a:ext cx="3305632" cy="260636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5CF285-6ABC-D723-1A61-45C34E41B4B1}"/>
              </a:ext>
            </a:extLst>
          </p:cNvPr>
          <p:cNvCxnSpPr>
            <a:cxnSpLocks/>
          </p:cNvCxnSpPr>
          <p:nvPr/>
        </p:nvCxnSpPr>
        <p:spPr>
          <a:xfrm>
            <a:off x="8802043" y="1579086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C4E5BD-BEE5-26C3-1982-780D3BB14749}"/>
              </a:ext>
            </a:extLst>
          </p:cNvPr>
          <p:cNvCxnSpPr>
            <a:cxnSpLocks/>
          </p:cNvCxnSpPr>
          <p:nvPr/>
        </p:nvCxnSpPr>
        <p:spPr>
          <a:xfrm>
            <a:off x="8791533" y="3071555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AD4EE9-5D10-7E73-431C-E35210C5D102}"/>
              </a:ext>
            </a:extLst>
          </p:cNvPr>
          <p:cNvCxnSpPr/>
          <p:nvPr/>
        </p:nvCxnSpPr>
        <p:spPr>
          <a:xfrm flipV="1">
            <a:off x="10409393" y="1349715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552EBF-A093-3CE1-29E2-B5C0054B6800}"/>
              </a:ext>
            </a:extLst>
          </p:cNvPr>
          <p:cNvCxnSpPr>
            <a:cxnSpLocks/>
          </p:cNvCxnSpPr>
          <p:nvPr/>
        </p:nvCxnSpPr>
        <p:spPr>
          <a:xfrm>
            <a:off x="10409393" y="3073016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/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/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5F6174D-D3EE-FC41-A2E7-C9C6AF0B961A}"/>
              </a:ext>
            </a:extLst>
          </p:cNvPr>
          <p:cNvSpPr txBox="1"/>
          <p:nvPr/>
        </p:nvSpPr>
        <p:spPr>
          <a:xfrm>
            <a:off x="8884077" y="10563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0E4F9-00A6-D325-7FF1-E800336B8E80}"/>
              </a:ext>
            </a:extLst>
          </p:cNvPr>
          <p:cNvSpPr txBox="1"/>
          <p:nvPr/>
        </p:nvSpPr>
        <p:spPr>
          <a:xfrm>
            <a:off x="8805114" y="310226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pic>
        <p:nvPicPr>
          <p:cNvPr id="5" name="Picture 4" descr="A drawing of a diagram&#10;&#10;Description automatically generated">
            <a:extLst>
              <a:ext uri="{FF2B5EF4-FFF2-40B4-BE49-F238E27FC236}">
                <a16:creationId xmlns:a16="http://schemas.microsoft.com/office/drawing/2014/main" id="{0C839A29-D852-3D12-34FC-AB9B07B8D0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48848" y="3830926"/>
            <a:ext cx="2443372" cy="283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 animBg="1"/>
      <p:bldP spid="3" grpId="0" animBg="1"/>
      <p:bldP spid="7" grpId="0"/>
      <p:bldP spid="15" grpId="0"/>
      <p:bldP spid="22" grpId="0"/>
      <p:bldP spid="36" grpId="0"/>
      <p:bldP spid="37" grpId="0"/>
      <p:bldP spid="57" grpId="0" animBg="1"/>
      <p:bldP spid="59" grpId="0"/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8CCF2-AF07-2EEA-CFC1-D90ADA28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909" y="4382776"/>
            <a:ext cx="2770102" cy="2187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900" dirty="0"/>
              <a:t>Viscosity-driven fingers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C8C9E-260C-2DC6-A35A-529A1884AFD9}"/>
              </a:ext>
            </a:extLst>
          </p:cNvPr>
          <p:cNvSpPr txBox="1"/>
          <p:nvPr/>
        </p:nvSpPr>
        <p:spPr>
          <a:xfrm>
            <a:off x="6493608" y="8596257"/>
            <a:ext cx="415668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Neglect advection in </a:t>
            </a:r>
            <a:r>
              <a:rPr lang="en-GB" sz="2400" i="1" dirty="0"/>
              <a:t>transverse</a:t>
            </a:r>
            <a:r>
              <a:rPr lang="en-GB" sz="2400" dirty="0"/>
              <a:t> direction!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25E73C-930D-59A7-2DD8-96A483DE17A4}"/>
                  </a:ext>
                </a:extLst>
              </p:cNvPr>
              <p:cNvSpPr txBox="1"/>
              <p:nvPr/>
            </p:nvSpPr>
            <p:spPr>
              <a:xfrm>
                <a:off x="2445657" y="958976"/>
                <a:ext cx="6214532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  <a:endParaRPr lang="en-GB" sz="1050" dirty="0"/>
              </a:p>
              <a:p>
                <a:r>
                  <a:rPr lang="en-GB" sz="2400" b="0" dirty="0"/>
                  <a:t>          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dirty="0"/>
                </a:br>
                <a:r>
                  <a:rPr lang="en-GB" sz="2400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sz="2400" dirty="0"/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25E73C-930D-59A7-2DD8-96A483DE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657" y="958976"/>
                <a:ext cx="6214532" cy="1200329"/>
              </a:xfrm>
              <a:prstGeom prst="rect">
                <a:avLst/>
              </a:prstGeom>
              <a:blipFill>
                <a:blip r:embed="rId3"/>
                <a:stretch>
                  <a:fillRect b="-5528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63E588-1739-B32C-7556-4AA5FA3B65B3}"/>
                  </a:ext>
                </a:extLst>
              </p:cNvPr>
              <p:cNvSpPr txBox="1"/>
              <p:nvPr/>
            </p:nvSpPr>
            <p:spPr>
              <a:xfrm>
                <a:off x="8845248" y="1242075"/>
                <a:ext cx="6214532" cy="9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TFE model (viscosity case)                         </a:t>
                </a:r>
              </a:p>
              <a:p>
                <a:r>
                  <a:rPr lang="en-GB" sz="2000" dirty="0"/>
                  <a:t> 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nary>
                          <m:nary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63E588-1739-B32C-7556-4AA5FA3B6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48" y="1242075"/>
                <a:ext cx="6214532" cy="969240"/>
              </a:xfrm>
              <a:prstGeom prst="rect">
                <a:avLst/>
              </a:prstGeom>
              <a:blipFill>
                <a:blip r:embed="rId4"/>
                <a:stretch>
                  <a:fillRect l="-1079" t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9DE5C2C-CA7C-026A-E43D-FD058D2C87B3}"/>
              </a:ext>
            </a:extLst>
          </p:cNvPr>
          <p:cNvSpPr txBox="1"/>
          <p:nvPr/>
        </p:nvSpPr>
        <p:spPr>
          <a:xfrm>
            <a:off x="183446" y="2213683"/>
            <a:ext cx="10544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Empirical models of velocities: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A405BC-56EB-740D-0470-ACD3F6584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4" y="-1"/>
            <a:ext cx="1395850" cy="975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22">
                <a:extLst>
                  <a:ext uri="{FF2B5EF4-FFF2-40B4-BE49-F238E27FC236}">
                    <a16:creationId xmlns:a16="http://schemas.microsoft.com/office/drawing/2014/main" id="{7C09CAF9-7CDB-5CD1-1998-19420F56F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1689302"/>
                  </p:ext>
                </p:extLst>
              </p:nvPr>
            </p:nvGraphicFramePr>
            <p:xfrm>
              <a:off x="348343" y="2690071"/>
              <a:ext cx="9198427" cy="14902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648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335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Koval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(1963)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0.25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Todd-Longstaff (1972)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TFE model (Yortsos, 1995, 2005)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≥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   </m:t>
                              </m:r>
                            </m:oMath>
                          </a14:m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en-GB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en-GB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𝑑𝑐</m:t>
                                  </m:r>
                                </m:e>
                              </m:nary>
                            </m:oMath>
                          </a14:m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22">
                <a:extLst>
                  <a:ext uri="{FF2B5EF4-FFF2-40B4-BE49-F238E27FC236}">
                    <a16:creationId xmlns:a16="http://schemas.microsoft.com/office/drawing/2014/main" id="{7C09CAF9-7CDB-5CD1-1998-19420F56F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1689302"/>
                  </p:ext>
                </p:extLst>
              </p:nvPr>
            </p:nvGraphicFramePr>
            <p:xfrm>
              <a:off x="348343" y="2690071"/>
              <a:ext cx="9198427" cy="14902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648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335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549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Koval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(1963)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2626" t="-1099" r="-202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31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Todd-Longstaff (1972)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2626" t="-148387" r="-202" b="-15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1975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TFE model (Yortsos, 1995, 2005)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2626" t="-167391" r="-202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728D6-8149-BA46-3651-89F15617D5E1}"/>
                  </a:ext>
                </a:extLst>
              </p:cNvPr>
              <p:cNvSpPr txBox="1"/>
              <p:nvPr/>
            </p:nvSpPr>
            <p:spPr>
              <a:xfrm>
                <a:off x="9661600" y="2695433"/>
                <a:ext cx="2801842" cy="1509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Ratio of viscosities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“Effective viscosity”</a:t>
                </a:r>
                <a:b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728D6-8149-BA46-3651-89F15617D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600" y="2695433"/>
                <a:ext cx="2801842" cy="1509196"/>
              </a:xfrm>
              <a:prstGeom prst="rect">
                <a:avLst/>
              </a:prstGeom>
              <a:blipFill>
                <a:blip r:embed="rId7"/>
                <a:stretch>
                  <a:fillRect l="-1957" t="-20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F83982-E789-F80F-765A-0C876386171C}"/>
                  </a:ext>
                </a:extLst>
              </p:cNvPr>
              <p:cNvSpPr txBox="1"/>
              <p:nvPr/>
            </p:nvSpPr>
            <p:spPr>
              <a:xfrm>
                <a:off x="567573" y="4722710"/>
                <a:ext cx="4887923" cy="8894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</m:oMath>
                  </m:oMathPara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F83982-E789-F80F-765A-0C8763861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73" y="4722710"/>
                <a:ext cx="4887923" cy="88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B459B73-4B2D-7B0C-2B81-6921166BAAD4}"/>
              </a:ext>
            </a:extLst>
          </p:cNvPr>
          <p:cNvSpPr txBox="1"/>
          <p:nvPr/>
        </p:nvSpPr>
        <p:spPr>
          <a:xfrm>
            <a:off x="183446" y="4318136"/>
            <a:ext cx="7636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Yortsos,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Salin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(2006): comparison to Burgers-type 1D eq: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9BE152-4CE7-DCA7-391D-614D745BF9C0}"/>
                  </a:ext>
                </a:extLst>
              </p:cNvPr>
              <p:cNvSpPr txBox="1"/>
              <p:nvPr/>
            </p:nvSpPr>
            <p:spPr>
              <a:xfrm>
                <a:off x="183446" y="5606531"/>
                <a:ext cx="71484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If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</a:t>
                </a:r>
              </a:p>
              <a:p>
                <a:r>
                  <a:rPr lang="en-GB" sz="2000" dirty="0"/>
                  <a:t>      then    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for any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9BE152-4CE7-DCA7-391D-614D745B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46" y="5606531"/>
                <a:ext cx="7148456" cy="707886"/>
              </a:xfrm>
              <a:prstGeom prst="rect">
                <a:avLst/>
              </a:prstGeom>
              <a:blipFill>
                <a:blip r:embed="rId9"/>
                <a:stretch>
                  <a:fillRect l="-767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27B63-CD77-328E-623E-44779CD19487}"/>
              </a:ext>
            </a:extLst>
          </p:cNvPr>
          <p:cNvSpPr txBox="1"/>
          <p:nvPr/>
        </p:nvSpPr>
        <p:spPr>
          <a:xfrm>
            <a:off x="3746744" y="6369796"/>
            <a:ext cx="549372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        Question:        </a:t>
            </a:r>
            <a:r>
              <a:rPr lang="en-US" sz="2000" dirty="0"/>
              <a:t>Are those estimates sharp?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068B2-EC35-8722-184D-D36A04A0C079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9203E-62BB-F76F-F903-44A9B38B19A5}"/>
              </a:ext>
            </a:extLst>
          </p:cNvPr>
          <p:cNvSpPr txBox="1"/>
          <p:nvPr/>
        </p:nvSpPr>
        <p:spPr>
          <a:xfrm>
            <a:off x="6772873" y="4863144"/>
            <a:ext cx="209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TFE estimates are too pessimistic!</a:t>
            </a:r>
          </a:p>
        </p:txBody>
      </p:sp>
    </p:spTree>
    <p:extLst>
      <p:ext uri="{BB962C8B-B14F-4D97-AF65-F5344CB8AC3E}">
        <p14:creationId xmlns:p14="http://schemas.microsoft.com/office/powerpoint/2010/main" val="13198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3" grpId="0" animBg="1"/>
      <p:bldP spid="15" grpId="0"/>
      <p:bldP spid="16" grpId="0"/>
      <p:bldP spid="3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900" dirty="0"/>
              <a:t>Viscosity-driven fingers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C8C9E-260C-2DC6-A35A-529A1884AFD9}"/>
              </a:ext>
            </a:extLst>
          </p:cNvPr>
          <p:cNvSpPr txBox="1"/>
          <p:nvPr/>
        </p:nvSpPr>
        <p:spPr>
          <a:xfrm>
            <a:off x="6493608" y="8596257"/>
            <a:ext cx="415668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Neglect advection in </a:t>
            </a:r>
            <a:r>
              <a:rPr lang="en-GB" sz="2400" i="1" dirty="0"/>
              <a:t>transverse</a:t>
            </a:r>
            <a:r>
              <a:rPr lang="en-GB" sz="2400" dirty="0"/>
              <a:t> direction!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25E73C-930D-59A7-2DD8-96A483DE17A4}"/>
                  </a:ext>
                </a:extLst>
              </p:cNvPr>
              <p:cNvSpPr txBox="1"/>
              <p:nvPr/>
            </p:nvSpPr>
            <p:spPr>
              <a:xfrm>
                <a:off x="2445657" y="958976"/>
                <a:ext cx="6214532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  <a:endParaRPr lang="en-GB" sz="1050" dirty="0"/>
              </a:p>
              <a:p>
                <a:r>
                  <a:rPr lang="en-GB" sz="2400" b="0" dirty="0"/>
                  <a:t>          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dirty="0"/>
                </a:br>
                <a:r>
                  <a:rPr lang="en-GB" sz="2400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sz="2400" dirty="0"/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25E73C-930D-59A7-2DD8-96A483DE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657" y="958976"/>
                <a:ext cx="6214532" cy="1200329"/>
              </a:xfrm>
              <a:prstGeom prst="rect">
                <a:avLst/>
              </a:prstGeom>
              <a:blipFill>
                <a:blip r:embed="rId2"/>
                <a:stretch>
                  <a:fillRect b="-5528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63E588-1739-B32C-7556-4AA5FA3B65B3}"/>
                  </a:ext>
                </a:extLst>
              </p:cNvPr>
              <p:cNvSpPr txBox="1"/>
              <p:nvPr/>
            </p:nvSpPr>
            <p:spPr>
              <a:xfrm>
                <a:off x="8845248" y="1242075"/>
                <a:ext cx="6214532" cy="9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TFE model (viscosity case)                         </a:t>
                </a:r>
              </a:p>
              <a:p>
                <a:r>
                  <a:rPr lang="en-GB" sz="2000" dirty="0"/>
                  <a:t> 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nary>
                          <m:nary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63E588-1739-B32C-7556-4AA5FA3B6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48" y="1242075"/>
                <a:ext cx="6214532" cy="969240"/>
              </a:xfrm>
              <a:prstGeom prst="rect">
                <a:avLst/>
              </a:prstGeom>
              <a:blipFill>
                <a:blip r:embed="rId3"/>
                <a:stretch>
                  <a:fillRect l="-1079" t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9DE5C2C-CA7C-026A-E43D-FD058D2C87B3}"/>
              </a:ext>
            </a:extLst>
          </p:cNvPr>
          <p:cNvSpPr txBox="1"/>
          <p:nvPr/>
        </p:nvSpPr>
        <p:spPr>
          <a:xfrm>
            <a:off x="183446" y="2213683"/>
            <a:ext cx="10544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Empirical models of velocities: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A405BC-56EB-740D-0470-ACD3F6584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4" y="-1"/>
            <a:ext cx="1395850" cy="975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22">
                <a:extLst>
                  <a:ext uri="{FF2B5EF4-FFF2-40B4-BE49-F238E27FC236}">
                    <a16:creationId xmlns:a16="http://schemas.microsoft.com/office/drawing/2014/main" id="{7C09CAF9-7CDB-5CD1-1998-19420F56FA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8343" y="2690071"/>
              <a:ext cx="9198427" cy="14902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648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335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Koval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(1963)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0.25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Todd-Longstaff (1972)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TFE model (Yortsos, 1995, 2005)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≥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𝑓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   </m:t>
                              </m:r>
                            </m:oMath>
                          </a14:m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en-GB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en-GB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𝑑𝑐</m:t>
                                  </m:r>
                                </m:e>
                              </m:nary>
                            </m:oMath>
                          </a14:m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22">
                <a:extLst>
                  <a:ext uri="{FF2B5EF4-FFF2-40B4-BE49-F238E27FC236}">
                    <a16:creationId xmlns:a16="http://schemas.microsoft.com/office/drawing/2014/main" id="{7C09CAF9-7CDB-5CD1-1998-19420F56F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1689302"/>
                  </p:ext>
                </p:extLst>
              </p:nvPr>
            </p:nvGraphicFramePr>
            <p:xfrm>
              <a:off x="348343" y="2690071"/>
              <a:ext cx="9198427" cy="14902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648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335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549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Koval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(1963)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626" t="-1099" r="-202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31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Todd-Longstaff (1972)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626" t="-148387" r="-202" b="-15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1975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TFE model (Yortsos, 1995, 2005)</a:t>
                          </a:r>
                          <a:endParaRPr lang="ru-RU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626" t="-167391" r="-202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728D6-8149-BA46-3651-89F15617D5E1}"/>
                  </a:ext>
                </a:extLst>
              </p:cNvPr>
              <p:cNvSpPr txBox="1"/>
              <p:nvPr/>
            </p:nvSpPr>
            <p:spPr>
              <a:xfrm>
                <a:off x="9661600" y="2695433"/>
                <a:ext cx="2801842" cy="1509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Ratio of viscosities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“Effective viscosity”</a:t>
                </a:r>
                <a:b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728D6-8149-BA46-3651-89F15617D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600" y="2695433"/>
                <a:ext cx="2801842" cy="1509196"/>
              </a:xfrm>
              <a:prstGeom prst="rect">
                <a:avLst/>
              </a:prstGeom>
              <a:blipFill>
                <a:blip r:embed="rId6"/>
                <a:stretch>
                  <a:fillRect l="-1957" t="-20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ED75DA-F6BE-8352-8423-4F3A0D7421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68" y="5210539"/>
            <a:ext cx="1691988" cy="1633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AC692D-BA7B-B765-6E29-26D812550C65}"/>
              </a:ext>
            </a:extLst>
          </p:cNvPr>
          <p:cNvSpPr txBox="1"/>
          <p:nvPr/>
        </p:nvSpPr>
        <p:spPr>
          <a:xfrm>
            <a:off x="183446" y="4421635"/>
            <a:ext cx="5155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What could be a mechanism of slow-down?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E00680-2258-BBD3-66B4-F22BBE6ED60B}"/>
                  </a:ext>
                </a:extLst>
              </p:cNvPr>
              <p:cNvSpPr txBox="1"/>
              <p:nvPr/>
            </p:nvSpPr>
            <p:spPr>
              <a:xfrm>
                <a:off x="3378923" y="4812063"/>
                <a:ext cx="3453253" cy="374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lim>
                          </m:limLow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{∃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E00680-2258-BBD3-66B4-F22BBE6ED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923" y="4812063"/>
                <a:ext cx="3453253" cy="374911"/>
              </a:xfrm>
              <a:prstGeom prst="rect">
                <a:avLst/>
              </a:prstGeom>
              <a:blipFill>
                <a:blip r:embed="rId8"/>
                <a:stretch>
                  <a:fillRect l="-1058" t="-1613" r="-211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6707A-CC71-AFC3-57B6-43DCF3707FCC}"/>
                  </a:ext>
                </a:extLst>
              </p:cNvPr>
              <p:cNvSpPr txBox="1"/>
              <p:nvPr/>
            </p:nvSpPr>
            <p:spPr>
              <a:xfrm>
                <a:off x="611477" y="5446460"/>
                <a:ext cx="1997406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6707A-CC71-AFC3-57B6-43DCF370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77" y="5446460"/>
                <a:ext cx="1997406" cy="284630"/>
              </a:xfrm>
              <a:prstGeom prst="rect">
                <a:avLst/>
              </a:prstGeom>
              <a:blipFill>
                <a:blip r:embed="rId9"/>
                <a:stretch>
                  <a:fillRect l="-2134" t="-4255" r="-182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Таблица 31">
                <a:extLst>
                  <a:ext uri="{FF2B5EF4-FFF2-40B4-BE49-F238E27FC236}">
                    <a16:creationId xmlns:a16="http://schemas.microsoft.com/office/drawing/2014/main" id="{26D3A22B-0171-91BA-F8C8-05750B145D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42019"/>
                  </p:ext>
                </p:extLst>
              </p:nvPr>
            </p:nvGraphicFramePr>
            <p:xfrm>
              <a:off x="7215420" y="4493061"/>
              <a:ext cx="4861082" cy="188963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48610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893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Theorem TFE, viscosity (2024, arXiv:2401.05981)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96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1800" dirty="0"/>
                            <a:t>If there exists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∈[0,1]</m:t>
                              </m:r>
                            </m:oMath>
                          </a14:m>
                          <a:r>
                            <a:rPr lang="en-GB" sz="1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GB" sz="1800" dirty="0"/>
                            <a:t>:</a:t>
                          </a:r>
                          <a:br>
                            <a:rPr lang="en-GB" sz="1800" dirty="0"/>
                          </a:br>
                          <a:endParaRPr lang="en-GB" sz="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𝑇𝐹𝐸</m:t>
                                    </m:r>
                                  </m:sup>
                                </m:s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)⋅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br>
                            <a:rPr lang="en-GB" sz="800" dirty="0"/>
                          </a:br>
                          <a:r>
                            <a:rPr lang="en-GB" sz="1800" dirty="0"/>
                            <a:t>Then for any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/>
                            <a:t> there exists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GB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br>
                            <a:rPr lang="en-GB" sz="6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𝑇𝐹𝐸</m:t>
                                    </m:r>
                                  </m:sup>
                                </m:s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)⋅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Таблица 31">
                <a:extLst>
                  <a:ext uri="{FF2B5EF4-FFF2-40B4-BE49-F238E27FC236}">
                    <a16:creationId xmlns:a16="http://schemas.microsoft.com/office/drawing/2014/main" id="{26D3A22B-0171-91BA-F8C8-05750B145D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42019"/>
                  </p:ext>
                </p:extLst>
              </p:nvPr>
            </p:nvGraphicFramePr>
            <p:xfrm>
              <a:off x="7215420" y="4493061"/>
              <a:ext cx="4861082" cy="188963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48610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Theorem TFE, viscosity (2024, arXiv:2401.05981)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23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5" t="-25896" r="-250" b="-31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40B3679-5400-C105-A60F-158723640E63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64D11C3D-427D-CE59-F6DA-61BC05E781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7" y="5140751"/>
            <a:ext cx="2110666" cy="158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41F2A4-CC38-D708-098D-6954382F5311}"/>
                  </a:ext>
                </a:extLst>
              </p:cNvPr>
              <p:cNvSpPr txBox="1"/>
              <p:nvPr/>
            </p:nvSpPr>
            <p:spPr>
              <a:xfrm>
                <a:off x="404644" y="5907530"/>
                <a:ext cx="2411071" cy="7220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𝑇𝐹𝐸</m:t>
                          </m:r>
                        </m:sup>
                      </m:sSup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,1)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41F2A4-CC38-D708-098D-6954382F5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44" y="5907530"/>
                <a:ext cx="2411071" cy="722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2D152D-3C47-6E9C-64F5-709A4420F7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67" y="5113882"/>
            <a:ext cx="2104331" cy="17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7779429-DFDB-6CA4-0954-A1E4E08E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00" y="1520593"/>
            <a:ext cx="4477153" cy="3357864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EF2D503-E3D4-5073-BB04-C4A4230DC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000" dirty="0"/>
              <a:t>IDEA: semi-discrete model of gravitational fingering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B81EF6BD-2A2C-373C-0652-1D68B7324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509224" y="1680064"/>
            <a:ext cx="3657201" cy="28835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B6A1D2-4837-642F-DBDC-84C99B67B363}"/>
              </a:ext>
            </a:extLst>
          </p:cNvPr>
          <p:cNvSpPr/>
          <p:nvPr/>
        </p:nvSpPr>
        <p:spPr>
          <a:xfrm rot="5400000">
            <a:off x="807744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0FEC85-DDB2-35A9-B6D0-F17C08A3E0FE}"/>
              </a:ext>
            </a:extLst>
          </p:cNvPr>
          <p:cNvSpPr/>
          <p:nvPr/>
        </p:nvSpPr>
        <p:spPr>
          <a:xfrm rot="5400000">
            <a:off x="920416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62218-EB59-9555-2CF7-78801997E3BE}"/>
              </a:ext>
            </a:extLst>
          </p:cNvPr>
          <p:cNvSpPr/>
          <p:nvPr/>
        </p:nvSpPr>
        <p:spPr>
          <a:xfrm rot="5400000">
            <a:off x="1044275" y="3066730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8AEFE-A00A-880D-1E73-66738D3116AF}"/>
              </a:ext>
            </a:extLst>
          </p:cNvPr>
          <p:cNvSpPr/>
          <p:nvPr/>
        </p:nvSpPr>
        <p:spPr>
          <a:xfrm rot="5400000">
            <a:off x="695072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/>
              <p:nvPr/>
            </p:nvSpPr>
            <p:spPr>
              <a:xfrm>
                <a:off x="440014" y="972178"/>
                <a:ext cx="382886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Discretize in horizontal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Take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tubes,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=2,3,4,…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972178"/>
                <a:ext cx="3828869" cy="707886"/>
              </a:xfrm>
              <a:prstGeom prst="rect">
                <a:avLst/>
              </a:prstGeom>
              <a:blipFill>
                <a:blip r:embed="rId6"/>
                <a:stretch>
                  <a:fillRect l="-1433" t="-4274" r="-1115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/>
              <p:nvPr/>
            </p:nvSpPr>
            <p:spPr>
              <a:xfrm>
                <a:off x="8693190" y="1027559"/>
                <a:ext cx="28232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For simplicity,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90" y="1027559"/>
                <a:ext cx="2823209" cy="400110"/>
              </a:xfrm>
              <a:prstGeom prst="rect">
                <a:avLst/>
              </a:prstGeom>
              <a:blipFill>
                <a:blip r:embed="rId7"/>
                <a:stretch>
                  <a:fillRect l="-1944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C93C807-486A-3C48-FBB7-030652D1B6D4}"/>
              </a:ext>
            </a:extLst>
          </p:cNvPr>
          <p:cNvSpPr txBox="1"/>
          <p:nvPr/>
        </p:nvSpPr>
        <p:spPr>
          <a:xfrm>
            <a:off x="10225425" y="1898767"/>
            <a:ext cx="25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9379C-2E47-6983-326B-BEAE04988B5A}"/>
              </a:ext>
            </a:extLst>
          </p:cNvPr>
          <p:cNvSpPr txBox="1"/>
          <p:nvPr/>
        </p:nvSpPr>
        <p:spPr>
          <a:xfrm>
            <a:off x="637055" y="1772278"/>
            <a:ext cx="27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BF59-7721-31AD-2B3F-D8375ABAC0D9}"/>
              </a:ext>
            </a:extLst>
          </p:cNvPr>
          <p:cNvSpPr txBox="1"/>
          <p:nvPr/>
        </p:nvSpPr>
        <p:spPr>
          <a:xfrm>
            <a:off x="557121" y="4127805"/>
            <a:ext cx="44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-1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/>
              <p:nvPr/>
            </p:nvSpPr>
            <p:spPr>
              <a:xfrm>
                <a:off x="8266434" y="3011029"/>
                <a:ext cx="9442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434" y="3011029"/>
                <a:ext cx="944246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/>
              <p:nvPr/>
            </p:nvSpPr>
            <p:spPr>
              <a:xfrm>
                <a:off x="9768179" y="2964917"/>
                <a:ext cx="9442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179" y="2964917"/>
                <a:ext cx="94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/>
              <p:nvPr/>
            </p:nvSpPr>
            <p:spPr>
              <a:xfrm>
                <a:off x="10828623" y="2189764"/>
                <a:ext cx="1418492" cy="408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23" y="2189764"/>
                <a:ext cx="1418492" cy="408638"/>
              </a:xfrm>
              <a:prstGeom prst="rect">
                <a:avLst/>
              </a:prstGeom>
              <a:blipFill>
                <a:blip r:embed="rId1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/>
              <p:nvPr/>
            </p:nvSpPr>
            <p:spPr>
              <a:xfrm>
                <a:off x="10874760" y="3716874"/>
                <a:ext cx="141849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760" y="3716874"/>
                <a:ext cx="1418491" cy="405624"/>
              </a:xfrm>
              <a:prstGeom prst="rect">
                <a:avLst/>
              </a:prstGeom>
              <a:blipFill>
                <a:blip r:embed="rId11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EC7F8-74A0-FD27-4C38-EEC2A860D118}"/>
                  </a:ext>
                </a:extLst>
              </p:cNvPr>
              <p:cNvSpPr txBox="1"/>
              <p:nvPr/>
            </p:nvSpPr>
            <p:spPr>
              <a:xfrm>
                <a:off x="7861964" y="4764154"/>
                <a:ext cx="43259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We observe two travelling waves: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EC7F8-74A0-FD27-4C38-EEC2A860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64" y="4764154"/>
                <a:ext cx="4325973" cy="707886"/>
              </a:xfrm>
              <a:prstGeom prst="rect">
                <a:avLst/>
              </a:prstGeom>
              <a:blipFill>
                <a:blip r:embed="rId12"/>
                <a:stretch>
                  <a:fillRect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1098C6-9048-AF27-CC29-4EB373CDC471}"/>
              </a:ext>
            </a:extLst>
          </p:cNvPr>
          <p:cNvSpPr txBox="1"/>
          <p:nvPr/>
        </p:nvSpPr>
        <p:spPr>
          <a:xfrm>
            <a:off x="908003" y="7653969"/>
            <a:ext cx="6224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2005 – Otto, Menon: </a:t>
            </a:r>
            <a:br>
              <a:rPr lang="en-US" sz="2400" dirty="0"/>
            </a:br>
            <a:r>
              <a:rPr lang="en-US" sz="2400" dirty="0"/>
              <a:t>	pointwise estimates for simplified model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7BAF4-B965-C7D0-0004-739C35C6DC9C}"/>
              </a:ext>
            </a:extLst>
          </p:cNvPr>
          <p:cNvSpPr/>
          <p:nvPr/>
        </p:nvSpPr>
        <p:spPr>
          <a:xfrm>
            <a:off x="7661775" y="1651334"/>
            <a:ext cx="4618527" cy="314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66E15-C2CC-94C9-ECAC-CDEC11BBECC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6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BCC38-A112-9285-07BC-8A94DB54C397}"/>
              </a:ext>
            </a:extLst>
          </p:cNvPr>
          <p:cNvSpPr txBox="1"/>
          <p:nvPr/>
        </p:nvSpPr>
        <p:spPr>
          <a:xfrm>
            <a:off x="-36653" y="5329137"/>
            <a:ext cx="12329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baseline="0" dirty="0">
                <a:latin typeface="SFSS1095"/>
              </a:rPr>
              <a:t>       Tubes</a:t>
            </a:r>
            <a:r>
              <a:rPr lang="en-GB" sz="2000" b="0" i="0" u="none" strike="noStrike" dirty="0">
                <a:latin typeface="SFSS1095"/>
              </a:rPr>
              <a:t> (</a:t>
            </a:r>
            <a:r>
              <a:rPr lang="en-GB" sz="2000" b="0" i="0" u="none" strike="noStrike" baseline="0" dirty="0">
                <a:latin typeface="SFSS1095"/>
              </a:rPr>
              <a:t>layer</a:t>
            </a:r>
            <a:r>
              <a:rPr lang="en-GB" sz="2000" dirty="0">
                <a:latin typeface="SFSS1095"/>
              </a:rPr>
              <a:t>, </a:t>
            </a:r>
            <a:r>
              <a:rPr lang="en-GB" sz="2000" b="0" i="0" u="none" strike="noStrike" baseline="0" dirty="0">
                <a:latin typeface="SFSS1095"/>
              </a:rPr>
              <a:t>lane,…) models:</a:t>
            </a:r>
          </a:p>
          <a:p>
            <a:pPr algn="l"/>
            <a:endParaRPr lang="en-GB" sz="1000" dirty="0"/>
          </a:p>
          <a:p>
            <a:r>
              <a:rPr lang="en-GB" sz="2000" dirty="0">
                <a:latin typeface="SFSS1095"/>
              </a:rPr>
              <a:t>2019 </a:t>
            </a:r>
            <a:r>
              <a:rPr lang="en-GB" sz="2000" b="0" i="0" u="none" strike="noStrike" baseline="0" dirty="0">
                <a:latin typeface="SFSS1095"/>
              </a:rPr>
              <a:t>— A. </a:t>
            </a:r>
            <a:r>
              <a:rPr lang="en-GB" sz="2000" b="0" i="0" u="none" strike="noStrike" baseline="0" dirty="0" err="1">
                <a:latin typeface="SFSS1095"/>
              </a:rPr>
              <a:t>Armiti</a:t>
            </a:r>
            <a:r>
              <a:rPr lang="en-GB" sz="2000" b="0" i="0" u="none" strike="noStrike" baseline="0" dirty="0">
                <a:latin typeface="SFSS1095"/>
              </a:rPr>
              <a:t>-Juber, C. Rohde </a:t>
            </a:r>
            <a:r>
              <a:rPr lang="en-GB" sz="2000" dirty="0">
                <a:latin typeface="SFSS1095"/>
              </a:rPr>
              <a:t> “On Darcy- and Brinkman-type models for two-phase flow in </a:t>
            </a:r>
            <a:r>
              <a:rPr lang="en-GB" sz="2000" dirty="0" err="1">
                <a:latin typeface="SFSS1095"/>
              </a:rPr>
              <a:t>asympt</a:t>
            </a:r>
            <a:r>
              <a:rPr lang="en-GB" sz="2000" dirty="0">
                <a:latin typeface="SFSS1095"/>
              </a:rPr>
              <a:t>. flat domains”</a:t>
            </a:r>
            <a:endParaRPr lang="en-GB" sz="2000" b="0" i="0" u="none" strike="noStrike" baseline="0" dirty="0">
              <a:latin typeface="SFSS1095"/>
            </a:endParaRPr>
          </a:p>
          <a:p>
            <a:pPr algn="l"/>
            <a:r>
              <a:rPr lang="en-GB" sz="2000" b="0" i="0" u="none" strike="noStrike" baseline="0" dirty="0">
                <a:latin typeface="SFSS1095"/>
              </a:rPr>
              <a:t>2006 — J.C. Da Mota, S. </a:t>
            </a:r>
            <a:r>
              <a:rPr lang="en-GB" sz="2000" b="0" i="0" u="none" strike="noStrike" baseline="0" dirty="0" err="1">
                <a:latin typeface="SFSS1095"/>
              </a:rPr>
              <a:t>Schecter</a:t>
            </a:r>
            <a:r>
              <a:rPr lang="en-GB" sz="2000" b="0" i="0" u="none" strike="noStrike" baseline="0" dirty="0">
                <a:latin typeface="SFSS1095"/>
              </a:rPr>
              <a:t> “Combustion fronts in a porous medium with two layers”</a:t>
            </a:r>
          </a:p>
          <a:p>
            <a:pPr algn="l"/>
            <a:r>
              <a:rPr lang="en-GB" sz="2000" b="0" i="0" u="none" strike="noStrike" baseline="0" dirty="0">
                <a:latin typeface="SFSS1095"/>
              </a:rPr>
              <a:t>2019 — H. Holden, N. </a:t>
            </a:r>
            <a:r>
              <a:rPr lang="en-GB" sz="2000" b="0" i="0" u="none" strike="noStrike" baseline="0" dirty="0" err="1">
                <a:latin typeface="SFSS1095"/>
              </a:rPr>
              <a:t>Risebro</a:t>
            </a:r>
            <a:r>
              <a:rPr lang="en-GB" sz="2000" b="0" i="0" u="none" strike="noStrike" baseline="0" dirty="0">
                <a:latin typeface="SFSS1095"/>
              </a:rPr>
              <a:t> “Models for dense multilane vehicular traffic”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EAF832-68D9-098A-041C-FAD0528695A3}"/>
              </a:ext>
            </a:extLst>
          </p:cNvPr>
          <p:cNvGrpSpPr/>
          <p:nvPr/>
        </p:nvGrpSpPr>
        <p:grpSpPr>
          <a:xfrm>
            <a:off x="4817009" y="995696"/>
            <a:ext cx="2415630" cy="4506002"/>
            <a:chOff x="4817009" y="995696"/>
            <a:chExt cx="2415630" cy="450600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2BF410B-CB95-96DA-E1DB-958B3E49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87842" y="1673999"/>
              <a:ext cx="1594950" cy="31385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986E06F-00E9-F7E8-F628-221B5E7411BE}"/>
                    </a:ext>
                  </a:extLst>
                </p:cNvPr>
                <p:cNvSpPr txBox="1"/>
                <p:nvPr/>
              </p:nvSpPr>
              <p:spPr>
                <a:xfrm>
                  <a:off x="4817009" y="2596159"/>
                  <a:ext cx="595667" cy="2452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986E06F-00E9-F7E8-F628-221B5E741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009" y="2596159"/>
                  <a:ext cx="595667" cy="245222"/>
                </a:xfrm>
                <a:prstGeom prst="rect">
                  <a:avLst/>
                </a:prstGeom>
                <a:blipFill>
                  <a:blip r:embed="rId14"/>
                  <a:stretch>
                    <a:fillRect l="-12245" r="-12245" b="-2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3DC1C62-C61A-7061-7B7C-0D22CACBED1F}"/>
                </a:ext>
              </a:extLst>
            </p:cNvPr>
            <p:cNvCxnSpPr>
              <a:cxnSpLocks/>
            </p:cNvCxnSpPr>
            <p:nvPr/>
          </p:nvCxnSpPr>
          <p:spPr>
            <a:xfrm>
              <a:off x="5518017" y="2598402"/>
              <a:ext cx="0" cy="2746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00D29D-CF46-80B9-787F-976AC1DEE55A}"/>
                </a:ext>
              </a:extLst>
            </p:cNvPr>
            <p:cNvSpPr txBox="1"/>
            <p:nvPr/>
          </p:nvSpPr>
          <p:spPr>
            <a:xfrm>
              <a:off x="5058706" y="995696"/>
              <a:ext cx="21739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Limit of </a:t>
              </a:r>
            </a:p>
            <a:p>
              <a:pPr algn="ctr"/>
              <a:r>
                <a:rPr lang="en-GB" sz="2000" dirty="0"/>
                <a:t>numerical scheme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6DE310-7CA7-0666-0622-EB73AE0B8C06}"/>
                </a:ext>
              </a:extLst>
            </p:cNvPr>
            <p:cNvSpPr txBox="1"/>
            <p:nvPr/>
          </p:nvSpPr>
          <p:spPr>
            <a:xfrm>
              <a:off x="5252274" y="4793812"/>
              <a:ext cx="18899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Finite volume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Upwind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A200D0-4E9A-2004-80F8-A116BAC1F30F}"/>
                </a:ext>
              </a:extLst>
            </p:cNvPr>
            <p:cNvCxnSpPr>
              <a:cxnSpLocks/>
            </p:cNvCxnSpPr>
            <p:nvPr/>
          </p:nvCxnSpPr>
          <p:spPr>
            <a:xfrm>
              <a:off x="5573436" y="4664107"/>
              <a:ext cx="36739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4BB296-CF6B-C6CF-D211-58F51C5E8CC0}"/>
                    </a:ext>
                  </a:extLst>
                </p:cNvPr>
                <p:cNvSpPr txBox="1"/>
                <p:nvPr/>
              </p:nvSpPr>
              <p:spPr>
                <a:xfrm>
                  <a:off x="5942688" y="4530204"/>
                  <a:ext cx="9509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GB" dirty="0"/>
                    <a:t> - fix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4BB296-CF6B-C6CF-D211-58F51C5E8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688" y="4530204"/>
                  <a:ext cx="950901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60F230-6976-06A8-0C9D-F573B69DD5AE}"/>
              </a:ext>
            </a:extLst>
          </p:cNvPr>
          <p:cNvSpPr txBox="1"/>
          <p:nvPr/>
        </p:nvSpPr>
        <p:spPr>
          <a:xfrm>
            <a:off x="10152839" y="3904478"/>
            <a:ext cx="64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-1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46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13" grpId="0"/>
      <p:bldP spid="14" grpId="0"/>
      <p:bldP spid="16" grpId="0"/>
      <p:bldP spid="17" grpId="0"/>
      <p:bldP spid="3" grpId="0"/>
      <p:bldP spid="11" grpId="0" animBg="1"/>
      <p:bldP spid="33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9830</TotalTime>
  <Words>2517</Words>
  <Application>Microsoft Office PowerPoint</Application>
  <PresentationFormat>Widescreen</PresentationFormat>
  <Paragraphs>306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CMMI10</vt:lpstr>
      <vt:lpstr>CMR10</vt:lpstr>
      <vt:lpstr>CMR12</vt:lpstr>
      <vt:lpstr>CMSY10</vt:lpstr>
      <vt:lpstr>SFSS1095</vt:lpstr>
      <vt:lpstr>SFSS1440</vt:lpstr>
      <vt:lpstr>SFSS1728</vt:lpstr>
      <vt:lpstr>Office Theme</vt:lpstr>
      <vt:lpstr>On the linear growth of the mixing zone  in a semi-discrete model of  Incompressible Porous Medium (IPM) eq</vt:lpstr>
      <vt:lpstr>        Outline</vt:lpstr>
      <vt:lpstr>PowerPoint Presentation</vt:lpstr>
      <vt:lpstr>Incompressible Porous Medium eq – IPM, 2D  (Two formulations)</vt:lpstr>
      <vt:lpstr>IPM: ε=0"   (without diffusion)"</vt:lpstr>
      <vt:lpstr>IPM: ε&gt;0  (with diffusion)</vt:lpstr>
      <vt:lpstr>Viscosity-driven fingers</vt:lpstr>
      <vt:lpstr>Viscosity-driven fingers</vt:lpstr>
      <vt:lpstr>IDEA: semi-discrete model of gravitational fingering</vt:lpstr>
      <vt:lpstr>Two-tubes model</vt:lpstr>
      <vt:lpstr>Main result</vt:lpstr>
      <vt:lpstr>Many tubes: numerics</vt:lpstr>
      <vt:lpstr>Main ingredient in proof: comparison with TFE equations</vt:lpstr>
      <vt:lpstr>Proof: step 2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Shock waves in conservation laws: dynamical perspective</dc:title>
  <dc:creator>Yulia Petrova</dc:creator>
  <cp:lastModifiedBy>Yulia Petrova</cp:lastModifiedBy>
  <cp:revision>163</cp:revision>
  <dcterms:created xsi:type="dcterms:W3CDTF">2023-09-09T02:26:13Z</dcterms:created>
  <dcterms:modified xsi:type="dcterms:W3CDTF">2024-06-11T20:03:25Z</dcterms:modified>
</cp:coreProperties>
</file>